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>
  <p:sldMasterIdLst>
    <p:sldMasterId id="2147483740" r:id="rId19"/>
  </p:sldMasterIdLst>
  <p:sldIdLst>
    <p:sldId id="256" r:id="rId21"/>
    <p:sldId id="266" r:id="rId22"/>
    <p:sldId id="257" r:id="rId23"/>
    <p:sldId id="268" r:id="rId24"/>
    <p:sldId id="282" r:id="rId25"/>
    <p:sldId id="283" r:id="rId26"/>
    <p:sldId id="272" r:id="rId27"/>
    <p:sldId id="271" r:id="rId28"/>
    <p:sldId id="274" r:id="rId29"/>
    <p:sldId id="278" r:id="rId30"/>
    <p:sldId id="277" r:id="rId31"/>
    <p:sldId id="285" r:id="rId32"/>
    <p:sldId id="275" r:id="rId33"/>
    <p:sldId id="279" r:id="rId34"/>
    <p:sldId id="280" r:id="rId35"/>
    <p:sldId id="284" r:id="rId36"/>
    <p:sldId id="265" r:id="rId3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49" userDrawn="1">
          <p15:clr>
            <a:srgbClr val="A4A3A4"/>
          </p15:clr>
        </p15:guide>
        <p15:guide id="1" pos="2869" userDrawn="1">
          <p15:clr>
            <a:srgbClr val="A4A3A4"/>
          </p15:clr>
        </p15:guide>
      </p15:sldGuideLst>
    </p:ext>
  </p:extLst>
  <p:embeddedFontLst>
    <p:embeddedFont>
      <p:font typeface="Calibri" panose="020F0502020204030204" pitchFamily="34" charset="0">
        <p:regular r:id="rId3"/>
        <p:bold r:id="rId1"/>
        <p:italic r:id="rId7"/>
        <p:boldItalic r:id="rId6"/>
      </p:font>
    </p:embeddedFont>
    <p:embeddedFont>
      <p:font typeface="Pretendard" panose="02000503000000020004" pitchFamily="2" charset="-127">
        <p:regular r:id="rId5"/>
        <p:bold r:id="rId2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0" autoAdjust="0"/>
    <p:restoredTop sz="94641" autoAdjust="0"/>
  </p:normalViewPr>
  <p:slideViewPr>
    <p:cSldViewPr snapToGrid="1" snapToObjects="1">
      <p:cViewPr varScale="1">
        <p:scale>
          <a:sx n="133" d="100"/>
          <a:sy n="133" d="100"/>
        </p:scale>
        <p:origin x="1368" y="208"/>
      </p:cViewPr>
      <p:guideLst>
        <p:guide orient="horz" pos="2149"/>
        <p:guide pos="2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font" Target="fonts/font6.fntdata"></Relationship><Relationship Id="rId3" Type="http://schemas.openxmlformats.org/officeDocument/2006/relationships/font" Target="fonts/font1.fntdata"></Relationship><Relationship Id="rId4" Type="http://schemas.openxmlformats.org/officeDocument/2006/relationships/tableStyles" Target="tableStyles.xml"></Relationship><Relationship Id="rId5" Type="http://schemas.openxmlformats.org/officeDocument/2006/relationships/font" Target="fonts/font5.fntdata"></Relationship><Relationship Id="rId6" Type="http://schemas.openxmlformats.org/officeDocument/2006/relationships/font" Target="fonts/font4.fntdata"></Relationship><Relationship Id="rId7" Type="http://schemas.openxmlformats.org/officeDocument/2006/relationships/font" Target="fonts/font3.fntdata"></Relationship><Relationship Id="rId19" Type="http://schemas.openxmlformats.org/officeDocument/2006/relationships/slideMaster" Target="slideMasters/slideMaster1.xml"></Relationship><Relationship Id="rId20" Type="http://schemas.openxmlformats.org/officeDocument/2006/relationships/theme" Target="theme/theme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viewProps" Target="viewProps.xml"></Relationship><Relationship Id="rId39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image" Target="../media/fImage44641808346.png"></Relationship><Relationship Id="rId4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4" Type="http://schemas.openxmlformats.org/officeDocument/2006/relationships/image" Target="../media/fImage940631829162.png"></Relationship><Relationship Id="rId5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image" Target="../media/image1.jpeg"></Relationship><Relationship Id="rId10" Type="http://schemas.openxmlformats.org/officeDocument/2006/relationships/image" Target="../media/fImage392782778807.png"></Relationship><Relationship Id="rId11" Type="http://schemas.openxmlformats.org/officeDocument/2006/relationships/image" Target="../media/fImage392782859939.png"></Relationship><Relationship Id="rId12" Type="http://schemas.openxmlformats.org/officeDocument/2006/relationships/image" Target="../media/fImage180143005996.png"></Relationship><Relationship Id="rId13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jpeg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2" Type="http://schemas.openxmlformats.org/officeDocument/2006/relationships/image" Target="../media/image1.jpeg"></Relationship><Relationship Id="rId4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jpeg"></Relationship><Relationship Id="rId4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1.jpeg"></Relationship><Relationship Id="rId4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image" Target="../media/image1.jpeg"></Relationship><Relationship Id="rId4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.jpeg"></Relationship><Relationship Id="rId2" Type="http://schemas.openxmlformats.org/officeDocument/2006/relationships/image" Target="../media/image5.png"></Relationship><Relationship Id="rId4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43010"/>
            <a:ext cx="2548890" cy="42672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spc="-3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3" name="TextBox 3"/>
          <p:cNvSpPr txBox="1">
            <a:spLocks/>
          </p:cNvSpPr>
          <p:nvPr/>
        </p:nvSpPr>
        <p:spPr>
          <a:xfrm>
            <a:off x="12018010" y="6699250"/>
            <a:ext cx="5708015" cy="258318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		지도교수 :	전광</a:t>
            </a: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일</a:t>
            </a: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  </a:t>
            </a: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(서명)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		지도교수 :	</a:t>
            </a: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나보균  </a:t>
            </a: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(서명)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rtl="0" algn="r" eaLnBrk="1" latinLnBrk="0" hangingPunct="1">
              <a:buFontTx/>
              <a:buNone/>
            </a:pP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(팀장)</a:t>
            </a: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	학번 </a:t>
            </a: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2019156036	</a:t>
            </a: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이름	최준</a:t>
            </a: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혁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	학</a:t>
            </a: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번 2019152009	</a:t>
            </a: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이름	</a:t>
            </a: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김상우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	학번 </a:t>
            </a: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2021152015	</a:t>
            </a: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이름	배성</a:t>
            </a: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민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 	학</a:t>
            </a: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번 2019156022	</a:t>
            </a: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이름	</a:t>
            </a: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용지민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4" name="AutoShape 4"/>
          <p:cNvCxnSpPr/>
          <p:nvPr/>
        </p:nvCxnSpPr>
        <p:spPr>
          <a:xfrm>
            <a:off x="2262505" y="9026525"/>
            <a:ext cx="9178925" cy="2540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/>
          <p:cNvSpPr txBox="1">
            <a:spLocks/>
          </p:cNvSpPr>
          <p:nvPr/>
        </p:nvSpPr>
        <p:spPr>
          <a:xfrm>
            <a:off x="3662680" y="3002280"/>
            <a:ext cx="10965180" cy="152463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ctr" latinLnBrk="0">
              <a:lnSpc>
                <a:spcPts val="12000"/>
              </a:lnSpc>
              <a:buFontTx/>
              <a:buNone/>
            </a:pPr>
            <a:r>
              <a:rPr lang="ko-KR" sz="12000" spc="-45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종합설계</a:t>
            </a:r>
            <a:r>
              <a:rPr lang="ko-KR" sz="12000" spc="-45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제안서</a:t>
            </a:r>
            <a:endParaRPr lang="ko-KR" altLang="en-US" sz="120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6" name="TextBox 6"/>
          <p:cNvSpPr txBox="1">
            <a:spLocks/>
          </p:cNvSpPr>
          <p:nvPr/>
        </p:nvSpPr>
        <p:spPr>
          <a:xfrm>
            <a:off x="3686809" y="5102225"/>
            <a:ext cx="10966450" cy="192087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ctr" latinLnBrk="0">
              <a:lnSpc>
                <a:spcPts val="5040"/>
              </a:lnSpc>
              <a:buFontTx/>
              <a:buNone/>
            </a:pPr>
            <a:r>
              <a:rPr lang="en-US" sz="3600" spc="-9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Trenddit:</a:t>
            </a:r>
            <a:r>
              <a:rPr lang="en-US" sz="3600" spc="-9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크롤링을</a:t>
            </a:r>
            <a:r>
              <a:rPr lang="en-US" sz="3600" spc="-9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이용한 최신 트렌드 제공 웹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ctr" latinLnBrk="0">
              <a:lnSpc>
                <a:spcPts val="5040"/>
              </a:lnSpc>
              <a:buFontTx/>
              <a:buNone/>
            </a:pPr>
            <a:r>
              <a:rPr sz="2100" i="0" b="1">
                <a:solidFill>
                  <a:srgbClr val="202124"/>
                </a:solidFill>
                <a:latin typeface="Pretendard" charset="0"/>
                <a:ea typeface="Pretendard" charset="0"/>
                <a:cs typeface="Pretendard" charset="0"/>
              </a:rPr>
              <a:t>Trenddit:</a:t>
            </a:r>
            <a:r>
              <a:rPr sz="2100" i="0" b="1">
                <a:solidFill>
                  <a:srgbClr val="202124"/>
                </a:solidFill>
                <a:latin typeface="Pretendard" charset="0"/>
                <a:ea typeface="Pretendard" charset="0"/>
                <a:cs typeface="Pretendard" charset="0"/>
              </a:rPr>
              <a:t> Web</a:t>
            </a:r>
            <a:r>
              <a:rPr sz="2100" i="0" b="1">
                <a:solidFill>
                  <a:srgbClr val="202124"/>
                </a:solidFill>
                <a:latin typeface="Pretendard" charset="0"/>
                <a:ea typeface="Pretendard" charset="0"/>
                <a:cs typeface="Pretendard" charset="0"/>
              </a:rPr>
              <a:t> pr</a:t>
            </a:r>
            <a:r>
              <a:rPr lang="ko-KR" sz="2100" i="0" b="1">
                <a:solidFill>
                  <a:srgbClr val="202124"/>
                </a:solidFill>
                <a:latin typeface="Pretendard" charset="0"/>
                <a:ea typeface="Pretendard" charset="0"/>
                <a:cs typeface="Pretendard" charset="0"/>
              </a:rPr>
              <a:t>oviding</a:t>
            </a:r>
            <a:r>
              <a:rPr lang="ko-KR" sz="2100" i="0" b="1">
                <a:solidFill>
                  <a:srgbClr val="202124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sz="2100" i="0" b="1">
                <a:solidFill>
                  <a:srgbClr val="202124"/>
                </a:solidFill>
                <a:latin typeface="Pretendard" charset="0"/>
                <a:ea typeface="Pretendard" charset="0"/>
                <a:cs typeface="Pretendard" charset="0"/>
              </a:rPr>
              <a:t>latest trends by </a:t>
            </a:r>
            <a:r>
              <a:rPr lang="ko-KR" sz="2100" i="0" b="1">
                <a:solidFill>
                  <a:srgbClr val="202124"/>
                </a:solidFill>
                <a:latin typeface="Pretendard" charset="0"/>
                <a:ea typeface="Pretendard" charset="0"/>
                <a:cs typeface="Pretendard" charset="0"/>
              </a:rPr>
              <a:t>web </a:t>
            </a:r>
            <a:r>
              <a:rPr sz="2100" i="0" b="1">
                <a:solidFill>
                  <a:srgbClr val="202124"/>
                </a:solidFill>
                <a:latin typeface="Pretendard" charset="0"/>
                <a:ea typeface="Pretendard" charset="0"/>
                <a:cs typeface="Pretendard" charset="0"/>
              </a:rPr>
              <a:t>crawling</a:t>
            </a:r>
            <a:endParaRPr lang="ko-KR" altLang="en-US" sz="2100" i="0" b="1">
              <a:solidFill>
                <a:srgbClr val="202124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ctr" latinLnBrk="0">
              <a:lnSpc>
                <a:spcPts val="5040"/>
              </a:lnSpc>
              <a:buFontTx/>
              <a:buNone/>
            </a:pP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0" y="9911080"/>
            <a:ext cx="18288635" cy="376555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>
              <a:latin typeface="Pretendard" charset="0"/>
              <a:ea typeface="Pretendard" charset="0"/>
              <a:cs typeface="Pretendard" charset="0"/>
            </a:endParaRPr>
          </a:p>
        </p:txBody>
      </p:sp>
      <p:pic>
        <p:nvPicPr>
          <p:cNvPr id="13" name="그림 2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3080" y="6674485"/>
            <a:ext cx="668020" cy="467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0"/>
            <a:ext cx="18288635" cy="376555"/>
          </a:xfrm>
          <a:custGeom>
            <a:avLst/>
            <a:gdLst>
              <a:gd name="TX0" fmla="*/ 0 w 18288001"/>
              <a:gd name="TY0" fmla="*/ 0 h 376224"/>
              <a:gd name="TX1" fmla="*/ 18288000 w 18288001"/>
              <a:gd name="TY1" fmla="*/ 0 h 376224"/>
              <a:gd name="TX2" fmla="*/ 18288000 w 18288001"/>
              <a:gd name="TY2" fmla="*/ 376223 h 376224"/>
              <a:gd name="TX3" fmla="*/ 0 w 18288001"/>
              <a:gd name="TY3" fmla="*/ 376223 h 376224"/>
              <a:gd name="TX4" fmla="*/ 0 w 18288001"/>
              <a:gd name="TY4" fmla="*/ 0 h 3762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376224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텍스트 상자 40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텍스트 상자 41"/>
          <p:cNvSpPr txBox="1">
            <a:spLocks/>
          </p:cNvSpPr>
          <p:nvPr/>
        </p:nvSpPr>
        <p:spPr>
          <a:xfrm>
            <a:off x="16931005" y="8869680"/>
            <a:ext cx="645160" cy="73850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10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rtl="0" algn="r" eaLnBrk="1" latinLnBrk="0" hangingPunct="1">
              <a:buFontTx/>
              <a:buNone/>
            </a:pP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2" name="도형 42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상자 71"/>
          <p:cNvSpPr txBox="1">
            <a:spLocks/>
          </p:cNvSpPr>
          <p:nvPr/>
        </p:nvSpPr>
        <p:spPr>
          <a:xfrm>
            <a:off x="1028700" y="1183640"/>
            <a:ext cx="6711950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구성도</a:t>
            </a:r>
            <a:endParaRPr lang="ko-KR" altLang="en-US" sz="48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그림 4" descr="/Users/choijunhyeok/Library/Group Containers/L48J367XN4.com.infraware.PolarisOffice/EngineTemp/11167/fImage9406318291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92904" y="2015490"/>
            <a:ext cx="9916160" cy="66211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0"/>
            <a:ext cx="18288635" cy="376555"/>
          </a:xfrm>
          <a:custGeom>
            <a:avLst/>
            <a:gdLst>
              <a:gd name="TX0" fmla="*/ 0 w 18288001"/>
              <a:gd name="TY0" fmla="*/ 0 h 376224"/>
              <a:gd name="TX1" fmla="*/ 18288000 w 18288001"/>
              <a:gd name="TY1" fmla="*/ 0 h 376224"/>
              <a:gd name="TX2" fmla="*/ 18288000 w 18288001"/>
              <a:gd name="TY2" fmla="*/ 376223 h 376224"/>
              <a:gd name="TX3" fmla="*/ 0 w 18288001"/>
              <a:gd name="TY3" fmla="*/ 376223 h 376224"/>
              <a:gd name="TX4" fmla="*/ 0 w 18288001"/>
              <a:gd name="TY4" fmla="*/ 0 h 3762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376224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텍스트 상자 43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텍스트 상자 44"/>
          <p:cNvSpPr txBox="1">
            <a:spLocks/>
          </p:cNvSpPr>
          <p:nvPr/>
        </p:nvSpPr>
        <p:spPr>
          <a:xfrm>
            <a:off x="16931005" y="8869680"/>
            <a:ext cx="645160" cy="36957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11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2" name="도형 45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상자 72"/>
          <p:cNvSpPr txBox="1">
            <a:spLocks/>
          </p:cNvSpPr>
          <p:nvPr/>
        </p:nvSpPr>
        <p:spPr>
          <a:xfrm rot="0">
            <a:off x="1028700" y="1183640"/>
            <a:ext cx="6712585" cy="47688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제품</a:t>
            </a:r>
            <a:r>
              <a:rPr lang="ko-KR" sz="48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시나리오</a:t>
            </a:r>
            <a:endParaRPr lang="ko-KR" altLang="en-US" sz="4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grpSp>
        <p:nvGrpSpPr>
          <p:cNvPr id="1071" name="그룹 73"/>
          <p:cNvGrpSpPr/>
          <p:nvPr/>
        </p:nvGrpSpPr>
        <p:grpSpPr>
          <a:xfrm>
            <a:off x="1578610" y="2614930"/>
            <a:ext cx="4177665" cy="3195955"/>
            <a:chOff x="1578610" y="2614930"/>
            <a:chExt cx="4177665" cy="3195955"/>
          </a:xfrm>
        </p:grpSpPr>
        <p:grpSp>
          <p:nvGrpSpPr>
            <p:cNvPr id="1052" name="그룹 42"/>
            <p:cNvGrpSpPr/>
            <p:nvPr/>
          </p:nvGrpSpPr>
          <p:grpSpPr>
            <a:xfrm>
              <a:off x="1578610" y="2623185"/>
              <a:ext cx="4177665" cy="3187700"/>
              <a:chOff x="1578610" y="2623185"/>
              <a:chExt cx="4177665" cy="3187700"/>
            </a:xfrm>
          </p:grpSpPr>
          <p:sp>
            <p:nvSpPr>
              <p:cNvPr id="1046" name="도형 36"/>
              <p:cNvSpPr>
                <a:spLocks/>
              </p:cNvSpPr>
              <p:nvPr/>
            </p:nvSpPr>
            <p:spPr>
              <a:xfrm>
                <a:off x="1578610" y="2623185"/>
                <a:ext cx="4178300" cy="3188335"/>
              </a:xfrm>
              <a:prstGeom prst="rect"/>
              <a:noFill/>
              <a:ln w="4445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  <p:cxnSp>
            <p:nvCxnSpPr>
              <p:cNvPr id="1048" name="도형 38"/>
              <p:cNvCxnSpPr/>
              <p:nvPr/>
            </p:nvCxnSpPr>
            <p:spPr>
              <a:xfrm>
                <a:off x="1595120" y="2894330"/>
                <a:ext cx="4154169" cy="2540"/>
              </a:xfrm>
              <a:prstGeom prst="line"/>
              <a:ln w="3175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9" name="도형 39"/>
              <p:cNvSpPr>
                <a:spLocks/>
              </p:cNvSpPr>
              <p:nvPr/>
            </p:nvSpPr>
            <p:spPr>
              <a:xfrm>
                <a:off x="1712595" y="2736215"/>
                <a:ext cx="47625" cy="52070"/>
              </a:xfrm>
              <a:prstGeom prst="ellipse"/>
              <a:solidFill>
                <a:schemeClr val="tx1"/>
              </a:solidFill>
              <a:ln w="254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50" name="도형 40"/>
              <p:cNvSpPr>
                <a:spLocks/>
              </p:cNvSpPr>
              <p:nvPr/>
            </p:nvSpPr>
            <p:spPr>
              <a:xfrm>
                <a:off x="1833880" y="2732405"/>
                <a:ext cx="47625" cy="52070"/>
              </a:xfrm>
              <a:prstGeom prst="ellipse"/>
              <a:solidFill>
                <a:schemeClr val="tx1"/>
              </a:solidFill>
              <a:ln w="254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51" name="도형 41"/>
              <p:cNvSpPr>
                <a:spLocks/>
              </p:cNvSpPr>
              <p:nvPr/>
            </p:nvSpPr>
            <p:spPr>
              <a:xfrm>
                <a:off x="1955164" y="2736850"/>
                <a:ext cx="47625" cy="52070"/>
              </a:xfrm>
              <a:prstGeom prst="ellipse"/>
              <a:solidFill>
                <a:schemeClr val="tx1"/>
              </a:solidFill>
              <a:ln w="254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</p:grpSp>
        <p:pic>
          <p:nvPicPr>
            <p:cNvPr id="1026" name="Picture 2" descr="/Users/choijunhyeok/Library/Group Containers/L48J367XN4.com.infraware.PolarisOffice/EngineTemp/11167/image7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00169" y="3228340"/>
              <a:ext cx="1572260" cy="1579880"/>
            </a:xfrm>
            <a:prstGeom prst="rect"/>
            <a:noFill/>
          </p:spPr>
        </p:pic>
        <p:sp>
          <p:nvSpPr>
            <p:cNvPr id="1039" name="도형 13"/>
            <p:cNvSpPr>
              <a:spLocks/>
            </p:cNvSpPr>
            <p:nvPr/>
          </p:nvSpPr>
          <p:spPr>
            <a:xfrm>
              <a:off x="1578610" y="2614930"/>
              <a:ext cx="4178300" cy="3188335"/>
            </a:xfrm>
            <a:prstGeom prst="rect"/>
            <a:noFill/>
            <a:ln w="444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  <p:pic>
          <p:nvPicPr>
            <p:cNvPr id="1040" name="그림 23" descr="/Users/choijunhyeok/Library/Group Containers/L48J367XN4.com.infraware.PolarisOffice/EngineTemp/11167/fImage392782778807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570" y="3020695"/>
              <a:ext cx="1901825" cy="1894205"/>
            </a:xfrm>
            <a:prstGeom prst="rect"/>
            <a:noFill/>
          </p:spPr>
        </p:pic>
        <p:cxnSp>
          <p:nvCxnSpPr>
            <p:cNvPr id="1041" name="도형 24"/>
            <p:cNvCxnSpPr/>
            <p:nvPr/>
          </p:nvCxnSpPr>
          <p:spPr>
            <a:xfrm>
              <a:off x="1595120" y="2886075"/>
              <a:ext cx="4154169" cy="2540"/>
            </a:xfrm>
            <a:prstGeom prst="line"/>
            <a:ln w="317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도형 29"/>
            <p:cNvSpPr>
              <a:spLocks/>
            </p:cNvSpPr>
            <p:nvPr/>
          </p:nvSpPr>
          <p:spPr>
            <a:xfrm>
              <a:off x="1712595" y="2727960"/>
              <a:ext cx="47625" cy="52070"/>
            </a:xfrm>
            <a:prstGeom prst="ellipse"/>
            <a:solidFill>
              <a:schemeClr val="tx1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  <p:sp>
          <p:nvSpPr>
            <p:cNvPr id="1043" name="도형 33"/>
            <p:cNvSpPr>
              <a:spLocks/>
            </p:cNvSpPr>
            <p:nvPr/>
          </p:nvSpPr>
          <p:spPr>
            <a:xfrm>
              <a:off x="1833880" y="2724150"/>
              <a:ext cx="47625" cy="52070"/>
            </a:xfrm>
            <a:prstGeom prst="ellipse"/>
            <a:solidFill>
              <a:schemeClr val="tx1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  <p:sp>
          <p:nvSpPr>
            <p:cNvPr id="1044" name="도형 34"/>
            <p:cNvSpPr>
              <a:spLocks/>
            </p:cNvSpPr>
            <p:nvPr/>
          </p:nvSpPr>
          <p:spPr>
            <a:xfrm>
              <a:off x="1955164" y="2728595"/>
              <a:ext cx="47625" cy="52070"/>
            </a:xfrm>
            <a:prstGeom prst="ellipse"/>
            <a:solidFill>
              <a:schemeClr val="tx1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  <p:pic>
          <p:nvPicPr>
            <p:cNvPr id="1047" name="그림 37" descr="/Users/choijunhyeok/Library/Group Containers/L48J367XN4.com.infraware.PolarisOffice/EngineTemp/11167/fImage392782859939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570" y="3028950"/>
              <a:ext cx="1901825" cy="1894205"/>
            </a:xfrm>
            <a:prstGeom prst="rect"/>
            <a:noFill/>
          </p:spPr>
        </p:pic>
      </p:grpSp>
      <p:grpSp>
        <p:nvGrpSpPr>
          <p:cNvPr id="1069" name="그룹 71"/>
          <p:cNvGrpSpPr/>
          <p:nvPr/>
        </p:nvGrpSpPr>
        <p:grpSpPr>
          <a:xfrm>
            <a:off x="7053580" y="2620645"/>
            <a:ext cx="4177665" cy="3392805"/>
            <a:chOff x="7053580" y="2620645"/>
            <a:chExt cx="4177665" cy="3392805"/>
          </a:xfrm>
        </p:grpSpPr>
        <p:grpSp>
          <p:nvGrpSpPr>
            <p:cNvPr id="1053" name="그룹 48"/>
            <p:cNvGrpSpPr/>
            <p:nvPr/>
          </p:nvGrpSpPr>
          <p:grpSpPr>
            <a:xfrm>
              <a:off x="7053580" y="2620645"/>
              <a:ext cx="4177665" cy="3187700"/>
              <a:chOff x="7053580" y="2620645"/>
              <a:chExt cx="4177665" cy="3187700"/>
            </a:xfrm>
          </p:grpSpPr>
          <p:sp>
            <p:nvSpPr>
              <p:cNvPr id="1054" name="도형 43"/>
              <p:cNvSpPr>
                <a:spLocks/>
              </p:cNvSpPr>
              <p:nvPr/>
            </p:nvSpPr>
            <p:spPr>
              <a:xfrm>
                <a:off x="7053580" y="2620645"/>
                <a:ext cx="4178300" cy="3188335"/>
              </a:xfrm>
              <a:prstGeom prst="rect"/>
              <a:noFill/>
              <a:ln w="4445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  <p:cxnSp>
            <p:nvCxnSpPr>
              <p:cNvPr id="1055" name="도형 44"/>
              <p:cNvCxnSpPr/>
              <p:nvPr/>
            </p:nvCxnSpPr>
            <p:spPr>
              <a:xfrm>
                <a:off x="7070090" y="2891790"/>
                <a:ext cx="4154169" cy="2540"/>
              </a:xfrm>
              <a:prstGeom prst="line"/>
              <a:ln w="3175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6" name="도형 45"/>
              <p:cNvSpPr>
                <a:spLocks/>
              </p:cNvSpPr>
              <p:nvPr/>
            </p:nvSpPr>
            <p:spPr>
              <a:xfrm>
                <a:off x="7187565" y="2733675"/>
                <a:ext cx="47625" cy="52070"/>
              </a:xfrm>
              <a:prstGeom prst="ellipse"/>
              <a:solidFill>
                <a:schemeClr val="tx1"/>
              </a:solidFill>
              <a:ln w="254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57" name="도형 46"/>
              <p:cNvSpPr>
                <a:spLocks/>
              </p:cNvSpPr>
              <p:nvPr/>
            </p:nvSpPr>
            <p:spPr>
              <a:xfrm>
                <a:off x="7308850" y="2729865"/>
                <a:ext cx="47625" cy="52070"/>
              </a:xfrm>
              <a:prstGeom prst="ellipse"/>
              <a:solidFill>
                <a:schemeClr val="tx1"/>
              </a:solidFill>
              <a:ln w="254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58" name="도형 47"/>
              <p:cNvSpPr>
                <a:spLocks/>
              </p:cNvSpPr>
              <p:nvPr/>
            </p:nvSpPr>
            <p:spPr>
              <a:xfrm>
                <a:off x="7430135" y="2734310"/>
                <a:ext cx="47625" cy="52070"/>
              </a:xfrm>
              <a:prstGeom prst="ellipse"/>
              <a:solidFill>
                <a:schemeClr val="tx1"/>
              </a:solidFill>
              <a:ln w="254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1059" name="텍스트 상자 49"/>
            <p:cNvSpPr txBox="1">
              <a:spLocks/>
            </p:cNvSpPr>
            <p:nvPr/>
          </p:nvSpPr>
          <p:spPr>
            <a:xfrm>
              <a:off x="7355204" y="3043555"/>
              <a:ext cx="3378835" cy="1170305"/>
            </a:xfrm>
            <a:prstGeom prst="rect"/>
            <a:noFill/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 b="1">
                  <a:latin typeface="나눔고딕" charset="0"/>
                  <a:ea typeface="나눔고딕" charset="0"/>
                </a:rPr>
                <a:t>트랜드</a:t>
              </a:r>
              <a:r>
                <a:rPr sz="1800" b="1">
                  <a:latin typeface="나눔고딕" charset="0"/>
                  <a:ea typeface="나눔고딕" charset="0"/>
                </a:rPr>
                <a:t> A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r>
                <a:rPr sz="1600" b="1">
                  <a:latin typeface="나눔고딕" charset="0"/>
                  <a:ea typeface="나눔고딕" charset="0"/>
                </a:rPr>
                <a:t>트렌드</a:t>
              </a:r>
              <a:r>
                <a:rPr sz="1600" b="1">
                  <a:latin typeface="나눔고딕" charset="0"/>
                  <a:ea typeface="나눔고딕" charset="0"/>
                </a:rPr>
                <a:t> A란...</a:t>
              </a:r>
              <a:endParaRPr lang="ko-KR" altLang="en-US" sz="16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endParaRPr lang="ko-KR" altLang="en-US" sz="18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  <p:sp>
          <p:nvSpPr>
            <p:cNvPr id="1060" name="텍스트 상자 57"/>
            <p:cNvSpPr txBox="1">
              <a:spLocks/>
            </p:cNvSpPr>
            <p:nvPr/>
          </p:nvSpPr>
          <p:spPr>
            <a:xfrm>
              <a:off x="7454900" y="4782185"/>
              <a:ext cx="3378835" cy="1231900"/>
            </a:xfrm>
            <a:prstGeom prst="rect"/>
            <a:noFill/>
            <a:ln w="12700" cap="flat" cmpd="sng">
              <a:noFill/>
              <a:prstDash/>
              <a:round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600" b="1">
                  <a:latin typeface="나눔고딕" charset="0"/>
                  <a:ea typeface="나눔고딕" charset="0"/>
                </a:rPr>
                <a:t>반응</a:t>
              </a:r>
              <a:endParaRPr lang="ko-KR" altLang="en-US" sz="16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r>
                <a:rPr sz="1400" b="1">
                  <a:latin typeface="나눔고딕" charset="0"/>
                  <a:ea typeface="나눔고딕" charset="0"/>
                </a:rPr>
                <a:t>사용자1:</a:t>
              </a:r>
              <a:r>
                <a:rPr sz="1400" b="1">
                  <a:latin typeface="나눔고딕" charset="0"/>
                  <a:ea typeface="나눔고딕" charset="0"/>
                </a:rPr>
                <a:t> 좋은듯</a:t>
              </a:r>
              <a:endParaRPr lang="ko-KR" altLang="en-US" sz="14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r>
                <a:rPr sz="1400" b="1">
                  <a:latin typeface="나눔고딕" charset="0"/>
                  <a:ea typeface="나눔고딕" charset="0"/>
                </a:rPr>
                <a:t>사용자2:</a:t>
              </a:r>
              <a:r>
                <a:rPr sz="1400" b="1">
                  <a:latin typeface="나눔고딕" charset="0"/>
                  <a:ea typeface="나눔고딕" charset="0"/>
                </a:rPr>
                <a:t> 별로인듯</a:t>
              </a:r>
              <a:endParaRPr lang="ko-KR" altLang="en-US" sz="1400" b="1">
                <a:latin typeface="나눔고딕" charset="0"/>
                <a:ea typeface="나눔고딕" charset="0"/>
              </a:endParaRPr>
            </a:p>
            <a:p>
              <a:pPr marL="508000" indent="254000" algn="l" latinLnBrk="0" hangingPunct="1">
                <a:buFontTx/>
                <a:buNone/>
              </a:pPr>
              <a:r>
                <a:rPr sz="1400" b="1">
                  <a:latin typeface="나눔고딕" charset="0"/>
                  <a:ea typeface="나눔고딕" charset="0"/>
                </a:rPr>
                <a:t>.....</a:t>
              </a:r>
              <a:endParaRPr lang="ko-KR" altLang="en-US" sz="14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endParaRPr lang="ko-KR" altLang="en-US" sz="1600" b="1">
                <a:latin typeface="나눔고딕" charset="0"/>
                <a:ea typeface="나눔고딕" charset="0"/>
              </a:endParaRPr>
            </a:p>
          </p:txBody>
        </p:sp>
        <p:pic>
          <p:nvPicPr>
            <p:cNvPr id="1061" name="그림 60" descr="/Users/choijunhyeok/Library/Group Containers/L48J367XN4.com.infraware.PolarisOffice/EngineTemp/11167/fImage180143005996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7335" y="5014595"/>
              <a:ext cx="621665" cy="624205"/>
            </a:xfrm>
            <a:prstGeom prst="rect"/>
            <a:noFill/>
          </p:spPr>
        </p:pic>
      </p:grpSp>
      <p:grpSp>
        <p:nvGrpSpPr>
          <p:cNvPr id="1070" name="그룹 72"/>
          <p:cNvGrpSpPr/>
          <p:nvPr/>
        </p:nvGrpSpPr>
        <p:grpSpPr>
          <a:xfrm>
            <a:off x="12528550" y="2618105"/>
            <a:ext cx="4177665" cy="3187700"/>
            <a:chOff x="12528550" y="2618105"/>
            <a:chExt cx="4177665" cy="3187700"/>
          </a:xfrm>
        </p:grpSpPr>
        <p:grpSp>
          <p:nvGrpSpPr>
            <p:cNvPr id="1062" name="그룹 67"/>
            <p:cNvGrpSpPr/>
            <p:nvPr/>
          </p:nvGrpSpPr>
          <p:grpSpPr>
            <a:xfrm>
              <a:off x="12528550" y="2618105"/>
              <a:ext cx="4177665" cy="3187700"/>
              <a:chOff x="12528550" y="2618105"/>
              <a:chExt cx="4177665" cy="3187700"/>
            </a:xfrm>
          </p:grpSpPr>
          <p:sp>
            <p:nvSpPr>
              <p:cNvPr id="1063" name="도형 62"/>
              <p:cNvSpPr>
                <a:spLocks/>
              </p:cNvSpPr>
              <p:nvPr/>
            </p:nvSpPr>
            <p:spPr>
              <a:xfrm>
                <a:off x="12528550" y="2618105"/>
                <a:ext cx="4178300" cy="3188335"/>
              </a:xfrm>
              <a:prstGeom prst="rect"/>
              <a:noFill/>
              <a:ln w="4445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  <p:cxnSp>
            <p:nvCxnSpPr>
              <p:cNvPr id="1064" name="도형 63"/>
              <p:cNvCxnSpPr/>
              <p:nvPr/>
            </p:nvCxnSpPr>
            <p:spPr>
              <a:xfrm>
                <a:off x="12545060" y="2889250"/>
                <a:ext cx="4154169" cy="2540"/>
              </a:xfrm>
              <a:prstGeom prst="line"/>
              <a:ln w="3175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5" name="도형 64"/>
              <p:cNvSpPr>
                <a:spLocks/>
              </p:cNvSpPr>
              <p:nvPr/>
            </p:nvSpPr>
            <p:spPr>
              <a:xfrm>
                <a:off x="12662535" y="2731135"/>
                <a:ext cx="47625" cy="52070"/>
              </a:xfrm>
              <a:prstGeom prst="ellipse"/>
              <a:solidFill>
                <a:schemeClr val="tx1"/>
              </a:solidFill>
              <a:ln w="254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66" name="도형 65"/>
              <p:cNvSpPr>
                <a:spLocks/>
              </p:cNvSpPr>
              <p:nvPr/>
            </p:nvSpPr>
            <p:spPr>
              <a:xfrm>
                <a:off x="12783820" y="2727325"/>
                <a:ext cx="47625" cy="52070"/>
              </a:xfrm>
              <a:prstGeom prst="ellipse"/>
              <a:solidFill>
                <a:schemeClr val="tx1"/>
              </a:solidFill>
              <a:ln w="254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67" name="도형 66"/>
              <p:cNvSpPr>
                <a:spLocks/>
              </p:cNvSpPr>
              <p:nvPr/>
            </p:nvSpPr>
            <p:spPr>
              <a:xfrm>
                <a:off x="12905105" y="2731770"/>
                <a:ext cx="47625" cy="52070"/>
              </a:xfrm>
              <a:prstGeom prst="ellipse"/>
              <a:solidFill>
                <a:schemeClr val="tx1"/>
              </a:solidFill>
              <a:ln w="254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 b="1"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1068" name="텍스트 상자 70"/>
            <p:cNvSpPr txBox="1">
              <a:spLocks/>
            </p:cNvSpPr>
            <p:nvPr/>
          </p:nvSpPr>
          <p:spPr>
            <a:xfrm>
              <a:off x="12941300" y="3226435"/>
              <a:ext cx="3378835" cy="2155825"/>
            </a:xfrm>
            <a:prstGeom prst="rect"/>
            <a:noFill/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 b="1">
                  <a:latin typeface="나눔고딕" charset="0"/>
                  <a:ea typeface="나눔고딕" charset="0"/>
                </a:rPr>
                <a:t>카테고리A</a:t>
              </a:r>
              <a:r>
                <a:rPr sz="1800" b="1">
                  <a:latin typeface="나눔고딕" charset="0"/>
                  <a:ea typeface="나눔고딕" charset="0"/>
                </a:rPr>
                <a:t> 게시판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endParaRPr lang="ko-KR" altLang="en-US" sz="16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r>
                <a:rPr sz="1600" b="1">
                  <a:latin typeface="나눔고딕" charset="0"/>
                  <a:ea typeface="나눔고딕" charset="0"/>
                </a:rPr>
                <a:t>의견1</a:t>
              </a:r>
              <a:endParaRPr lang="ko-KR" altLang="en-US" sz="16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r>
                <a:rPr sz="1600" b="1">
                  <a:latin typeface="나눔고딕" charset="0"/>
                  <a:ea typeface="나눔고딕" charset="0"/>
                </a:rPr>
                <a:t>의견2</a:t>
              </a:r>
              <a:endParaRPr lang="ko-KR" altLang="en-US" sz="16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r>
                <a:rPr sz="1600" b="1">
                  <a:latin typeface="나눔고딕" charset="0"/>
                  <a:ea typeface="나눔고딕" charset="0"/>
                </a:rPr>
                <a:t>의견3</a:t>
              </a:r>
              <a:endParaRPr lang="ko-KR" altLang="en-US" sz="1600" b="1">
                <a:latin typeface="나눔고딕" charset="0"/>
                <a:ea typeface="나눔고딕" charset="0"/>
              </a:endParaRPr>
            </a:p>
            <a:p>
              <a:pPr marL="254000" indent="254000" algn="l" latinLnBrk="0" hangingPunct="1">
                <a:buFontTx/>
                <a:buNone/>
              </a:pPr>
              <a:r>
                <a:rPr sz="1600" b="1">
                  <a:latin typeface="나눔고딕" charset="0"/>
                  <a:ea typeface="나눔고딕" charset="0"/>
                </a:rPr>
                <a:t>....</a:t>
              </a:r>
              <a:endParaRPr lang="ko-KR" altLang="en-US" sz="16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endParaRPr lang="ko-KR" altLang="en-US" sz="1800" b="1">
                <a:latin typeface="나눔고딕" charset="0"/>
                <a:ea typeface="나눔고딕" charset="0"/>
              </a:endParaRPr>
            </a:p>
            <a:p>
              <a:pPr marL="0" indent="254000" algn="l" latinLnBrk="0" hangingPunct="1">
                <a:buFontTx/>
                <a:buNone/>
              </a:pP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072" name="텍스트 상자 74"/>
          <p:cNvSpPr txBox="1">
            <a:spLocks/>
          </p:cNvSpPr>
          <p:nvPr/>
        </p:nvSpPr>
        <p:spPr>
          <a:xfrm>
            <a:off x="1581785" y="6559550"/>
            <a:ext cx="416496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순위별</a:t>
            </a:r>
            <a:r>
              <a:rPr sz="1800" b="1">
                <a:latin typeface="나눔고딕" charset="0"/>
                <a:ea typeface="나눔고딕" charset="0"/>
              </a:rPr>
              <a:t> 트렌드 확인</a:t>
            </a:r>
            <a:endParaRPr lang="ko-KR" altLang="en-US" sz="1800" b="1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검색량</a:t>
            </a:r>
            <a:r>
              <a:rPr sz="1800" b="1">
                <a:latin typeface="나눔고딕" charset="0"/>
                <a:ea typeface="나눔고딕" charset="0"/>
              </a:rPr>
              <a:t> 등의 수치적 데이터 확인</a:t>
            </a:r>
            <a:endParaRPr lang="ko-KR" altLang="en-US" sz="1800" b="1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073" name="텍스트 상자 75"/>
          <p:cNvSpPr txBox="1">
            <a:spLocks/>
          </p:cNvSpPr>
          <p:nvPr/>
        </p:nvSpPr>
        <p:spPr>
          <a:xfrm>
            <a:off x="7047865" y="6548120"/>
            <a:ext cx="416496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원하는</a:t>
            </a:r>
            <a:r>
              <a:rPr sz="1800" b="1">
                <a:latin typeface="나눔고딕" charset="0"/>
                <a:ea typeface="나눔고딕" charset="0"/>
              </a:rPr>
              <a:t> 트렌드 관련 정보 확인</a:t>
            </a:r>
            <a:endParaRPr lang="ko-KR" altLang="en-US" sz="1800" b="1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해당</a:t>
            </a:r>
            <a:r>
              <a:rPr sz="1800" b="1">
                <a:latin typeface="나눔고딕" charset="0"/>
                <a:ea typeface="나눔고딕" charset="0"/>
              </a:rPr>
              <a:t> 트렌드의 여러 사람들의 반응 확인</a:t>
            </a:r>
            <a:endParaRPr lang="ko-KR" altLang="en-US" sz="1800" b="1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074" name="텍스트 상자 76"/>
          <p:cNvSpPr txBox="1">
            <a:spLocks/>
          </p:cNvSpPr>
          <p:nvPr/>
        </p:nvSpPr>
        <p:spPr>
          <a:xfrm>
            <a:off x="12522835" y="6555105"/>
            <a:ext cx="41649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공통된</a:t>
            </a:r>
            <a:r>
              <a:rPr sz="1800" b="1">
                <a:latin typeface="나눔고딕" charset="0"/>
                <a:ea typeface="나눔고딕" charset="0"/>
              </a:rPr>
              <a:t> 관심사를 갖는 이용자들끼리 </a:t>
            </a:r>
            <a:r>
              <a:rPr sz="1800" b="1">
                <a:latin typeface="나눔고딕" charset="0"/>
                <a:ea typeface="나눔고딕" charset="0"/>
              </a:rPr>
              <a:t>토론을</a:t>
            </a:r>
            <a:r>
              <a:rPr sz="1800" b="1">
                <a:latin typeface="나눔고딕" charset="0"/>
                <a:ea typeface="나눔고딕" charset="0"/>
              </a:rPr>
              <a:t> 나눌 수 있는 카테고리별 커뮤니티 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0"/>
            <a:ext cx="18289270" cy="377190"/>
          </a:xfrm>
          <a:custGeom>
            <a:gdLst>
              <a:gd fmla="*/ 0 w 18288002" name="TX0"/>
              <a:gd fmla="*/ 0 h 376225" name="TY0"/>
              <a:gd fmla="*/ 18288000 w 18288002" name="TX1"/>
              <a:gd fmla="*/ 0 h 376225" name="TY1"/>
              <a:gd fmla="*/ 18288000 w 18288002" name="TX2"/>
              <a:gd fmla="*/ 376223 h 376225" name="TY2"/>
              <a:gd fmla="*/ 0 w 18288002" name="TX3"/>
              <a:gd fmla="*/ 376223 h 376225" name="TY3"/>
              <a:gd fmla="*/ 0 w 18288002" name="TX4"/>
              <a:gd fmla="*/ 0 h 376225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376225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0" t="-1531000" r="0" b="-1102000"/>
            </a:stretch>
          </a:blipFill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b="1"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1318260" y="2378710"/>
            <a:ext cx="15937230" cy="553783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952500" indent="-571500" rtl="0" algn="l" defTabSz="914400" eaLnBrk="1" latinLnBrk="0" hangingPunct="1">
              <a:lnSpc>
                <a:spcPct val="200000"/>
              </a:lnSpc>
              <a:buFontTx/>
              <a:buNone/>
            </a:pPr>
            <a:r>
              <a:rPr sz="3600" b="1">
                <a:latin typeface="Pretendard" charset="0"/>
                <a:ea typeface="Pretendard" charset="0"/>
                <a:cs typeface="Pretendard" charset="0"/>
              </a:rPr>
              <a:t>개발언어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		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Python, TypeScript, CSS, HTML</a:t>
            </a:r>
            <a:endParaRPr lang="ko-KR" altLang="en-US" sz="3600" b="1">
              <a:latin typeface="Pretendard" charset="0"/>
              <a:ea typeface="Pretendard" charset="0"/>
              <a:cs typeface="Pretendard" charset="0"/>
            </a:endParaRPr>
          </a:p>
          <a:p>
            <a:pPr marL="952500" indent="-571500" rtl="0" algn="l" defTabSz="914400" eaLnBrk="1" latinLnBrk="0" hangingPunct="1">
              <a:lnSpc>
                <a:spcPct val="200000"/>
              </a:lnSpc>
              <a:buFontTx/>
              <a:buNone/>
            </a:pPr>
            <a:r>
              <a:rPr sz="3600" b="1">
                <a:latin typeface="Pretendard" charset="0"/>
                <a:ea typeface="Pretendard" charset="0"/>
                <a:cs typeface="Pretendard" charset="0"/>
              </a:rPr>
              <a:t>개발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 프레임워크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	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React.js(F.E.), Nginx(B.E.)</a:t>
            </a:r>
            <a:endParaRPr lang="ko-KR" altLang="en-US" sz="3600" b="1">
              <a:latin typeface="Pretendard" charset="0"/>
              <a:ea typeface="Pretendard" charset="0"/>
              <a:cs typeface="Pretendard" charset="0"/>
            </a:endParaRPr>
          </a:p>
          <a:p>
            <a:pPr marL="952500" indent="-571500" rtl="0" algn="l" defTabSz="914400" eaLnBrk="1" latinLnBrk="0" hangingPunct="1">
              <a:lnSpc>
                <a:spcPct val="200000"/>
              </a:lnSpc>
              <a:buFontTx/>
              <a:buNone/>
            </a:pPr>
            <a:r>
              <a:rPr sz="3600" b="1">
                <a:latin typeface="Pretendard" charset="0"/>
                <a:ea typeface="Pretendard" charset="0"/>
                <a:cs typeface="Pretendard" charset="0"/>
              </a:rPr>
              <a:t>주요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 라이브러리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	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Selen</a:t>
            </a:r>
            <a:r>
              <a:rPr lang="en-US" sz="3600" b="1">
                <a:latin typeface="Pretendard" charset="0"/>
                <a:ea typeface="Pretendard" charset="0"/>
                <a:cs typeface="Pretendard" charset="0"/>
              </a:rPr>
              <a:t>iu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m, BeautifulSoup, Instaloader, Facepy, 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Tweepy</a:t>
            </a:r>
            <a:endParaRPr lang="ko-KR" altLang="en-US" sz="3600" b="1">
              <a:latin typeface="Pretendard" charset="0"/>
              <a:ea typeface="Pretendard" charset="0"/>
              <a:cs typeface="Pretendard" charset="0"/>
            </a:endParaRPr>
          </a:p>
          <a:p>
            <a:pPr marL="952500" indent="-571500" rtl="0" algn="l" defTabSz="914400" eaLnBrk="1" latinLnBrk="0" hangingPunct="1">
              <a:lnSpc>
                <a:spcPct val="200000"/>
              </a:lnSpc>
              <a:buFontTx/>
              <a:buNone/>
            </a:pPr>
            <a:r>
              <a:rPr sz="3600" b="1">
                <a:latin typeface="Pretendard" charset="0"/>
                <a:ea typeface="Pretendard" charset="0"/>
                <a:cs typeface="Pretendard" charset="0"/>
              </a:rPr>
              <a:t>데이터베이스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	MySQL,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 EC2</a:t>
            </a:r>
            <a:endParaRPr lang="ko-KR" altLang="en-US" sz="3600" b="1">
              <a:latin typeface="Pretendard" charset="0"/>
              <a:ea typeface="Pretendard" charset="0"/>
              <a:cs typeface="Pretendard" charset="0"/>
            </a:endParaRPr>
          </a:p>
          <a:p>
            <a:pPr marL="952500" indent="-571500" rtl="0" algn="l" defTabSz="914400" eaLnBrk="1" latinLnBrk="0" hangingPunct="1">
              <a:lnSpc>
                <a:spcPct val="200000"/>
              </a:lnSpc>
              <a:buFontTx/>
              <a:buNone/>
            </a:pPr>
            <a:r>
              <a:rPr sz="3600" b="1">
                <a:latin typeface="Pretendard" charset="0"/>
                <a:ea typeface="Pretendard" charset="0"/>
                <a:cs typeface="Pretendard" charset="0"/>
              </a:rPr>
              <a:t>협업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 도구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		</a:t>
            </a:r>
            <a:r>
              <a:rPr sz="3600" b="1">
                <a:latin typeface="Pretendard" charset="0"/>
                <a:ea typeface="Pretendard" charset="0"/>
                <a:cs typeface="Pretendard" charset="0"/>
              </a:rPr>
              <a:t>JIRA, Github</a:t>
            </a:r>
            <a:endParaRPr lang="ko-KR" altLang="en-US" sz="3600" b="1"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1028700" y="8843010"/>
            <a:ext cx="2549525" cy="402590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16931005" y="8869680"/>
            <a:ext cx="645160" cy="369570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12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2" name="Rect 0"/>
          <p:cNvCxnSpPr/>
          <p:nvPr/>
        </p:nvCxnSpPr>
        <p:spPr>
          <a:xfrm rot="0">
            <a:off x="2262505" y="9046210"/>
            <a:ext cx="14548485" cy="2540"/>
          </a:xfrm>
          <a:prstGeom prst="line"/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 0"/>
          <p:cNvSpPr txBox="1">
            <a:spLocks/>
          </p:cNvSpPr>
          <p:nvPr/>
        </p:nvSpPr>
        <p:spPr>
          <a:xfrm rot="0">
            <a:off x="1028700" y="1183640"/>
            <a:ext cx="6712585" cy="47688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개발</a:t>
            </a:r>
            <a:r>
              <a:rPr lang="ko-KR" sz="48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방법 및 환경</a:t>
            </a:r>
            <a:endParaRPr lang="ko-KR" altLang="en-US" sz="4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0"/>
            <a:ext cx="18288635" cy="376555"/>
          </a:xfrm>
          <a:custGeom>
            <a:avLst/>
            <a:gdLst>
              <a:gd name="TX0" fmla="*/ 0 w 18288001"/>
              <a:gd name="TY0" fmla="*/ 0 h 376224"/>
              <a:gd name="TX1" fmla="*/ 18288000 w 18288001"/>
              <a:gd name="TY1" fmla="*/ 0 h 376224"/>
              <a:gd name="TX2" fmla="*/ 18288000 w 18288001"/>
              <a:gd name="TY2" fmla="*/ 376223 h 376224"/>
              <a:gd name="TX3" fmla="*/ 0 w 18288001"/>
              <a:gd name="TY3" fmla="*/ 376223 h 376224"/>
              <a:gd name="TX4" fmla="*/ 0 w 18288001"/>
              <a:gd name="TY4" fmla="*/ 0 h 3762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376224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9" name="표 21"/>
          <p:cNvGraphicFramePr>
            <a:graphicFrameLocks noGrp="1"/>
          </p:cNvGraphicFramePr>
          <p:nvPr/>
        </p:nvGraphicFramePr>
        <p:xfrm>
          <a:off x="1571625" y="2263140"/>
          <a:ext cx="14453870" cy="57581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99410"/>
                <a:gridCol w="2888615"/>
                <a:gridCol w="2888615"/>
                <a:gridCol w="2888615"/>
                <a:gridCol w="2888615"/>
              </a:tblGrid>
              <a:tr h="1210310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endParaRPr lang="ko-KR" altLang="en-US" sz="36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김상</a:t>
                      </a:r>
                      <a:r>
                        <a:rPr lang="ko-KR"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우</a:t>
                      </a:r>
                      <a:endParaRPr lang="ko-KR" altLang="en-US" sz="28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배성민</a:t>
                      </a:r>
                      <a:endParaRPr lang="ko-KR" altLang="en-US" sz="28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용지</a:t>
                      </a:r>
                      <a:r>
                        <a:rPr lang="ko-KR"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민</a:t>
                      </a:r>
                      <a:endParaRPr lang="ko-KR" altLang="en-US" sz="28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최준</a:t>
                      </a:r>
                      <a:r>
                        <a:rPr lang="ko-KR"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혁</a:t>
                      </a:r>
                      <a:endParaRPr lang="ko-KR" altLang="en-US" sz="28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</a:tr>
              <a:tr h="178308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자</a:t>
                      </a:r>
                      <a:r>
                        <a:rPr lang="ko-KR"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료</a:t>
                      </a:r>
                      <a:r>
                        <a:rPr lang="ko-KR"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수집 </a:t>
                      </a:r>
                      <a:endParaRPr lang="ko-KR" altLang="en-US" sz="28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및</a:t>
                      </a:r>
                      <a:r>
                        <a:rPr lang="ko-KR"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설계</a:t>
                      </a:r>
                      <a:endParaRPr lang="ko-KR" altLang="en-US" sz="28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 gridSpan="4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-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서버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및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DB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설계</a:t>
                      </a:r>
                      <a:endParaRPr lang="ko-KR" altLang="en-US" sz="26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-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자료 조사</a:t>
                      </a:r>
                      <a:endParaRPr lang="ko-KR" altLang="en-US" sz="26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4414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구</a:t>
                      </a:r>
                      <a:r>
                        <a:rPr lang="ko-KR"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현</a:t>
                      </a:r>
                      <a:endParaRPr lang="ko-KR" altLang="en-US" sz="28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웹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프론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트엔드</a:t>
                      </a:r>
                      <a:endParaRPr lang="ko-KR" altLang="en-US" sz="26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웹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백엔드</a:t>
                      </a:r>
                      <a:endParaRPr lang="ko-KR" altLang="en-US" sz="26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웹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크롤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링</a:t>
                      </a:r>
                      <a:endParaRPr lang="ko-KR" altLang="en-US" sz="26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자연어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처리</a:t>
                      </a:r>
                      <a:endParaRPr lang="ko-KR" altLang="en-US" sz="26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</a:tr>
              <a:tr h="13233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테스</a:t>
                      </a:r>
                      <a:r>
                        <a:rPr lang="ko-KR" sz="28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트</a:t>
                      </a:r>
                      <a:endParaRPr lang="ko-KR" altLang="en-US" sz="28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 gridSpan="4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-</a:t>
                      </a:r>
                      <a:r>
                        <a:rPr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서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버 및 DB 테스트</a:t>
                      </a:r>
                      <a:endParaRPr lang="ko-KR" altLang="en-US" sz="26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통합</a:t>
                      </a:r>
                      <a:r>
                        <a:rPr lang="ko-KR" sz="26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테스트 / 유지보수</a:t>
                      </a:r>
                      <a:endParaRPr lang="ko-KR" altLang="en-US" sz="26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0" name="텍스트 상자 49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텍스트 상자 50"/>
          <p:cNvSpPr txBox="1">
            <a:spLocks/>
          </p:cNvSpPr>
          <p:nvPr/>
        </p:nvSpPr>
        <p:spPr>
          <a:xfrm>
            <a:off x="16931005" y="8869680"/>
            <a:ext cx="645160" cy="36957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13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2" name="도형 51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상자 74"/>
          <p:cNvSpPr txBox="1">
            <a:spLocks/>
          </p:cNvSpPr>
          <p:nvPr/>
        </p:nvSpPr>
        <p:spPr>
          <a:xfrm>
            <a:off x="1028700" y="1183640"/>
            <a:ext cx="6711950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업무 분담</a:t>
            </a:r>
            <a:endParaRPr lang="ko-KR" altLang="en-US" sz="48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0"/>
            <a:ext cx="18288635" cy="376555"/>
          </a:xfrm>
          <a:custGeom>
            <a:avLst/>
            <a:gdLst>
              <a:gd name="TX0" fmla="*/ 0 w 18288001"/>
              <a:gd name="TY0" fmla="*/ 0 h 376224"/>
              <a:gd name="TX1" fmla="*/ 18288000 w 18288001"/>
              <a:gd name="TY1" fmla="*/ 0 h 376224"/>
              <a:gd name="TX2" fmla="*/ 18288000 w 18288001"/>
              <a:gd name="TY2" fmla="*/ 376223 h 376224"/>
              <a:gd name="TX3" fmla="*/ 0 w 18288001"/>
              <a:gd name="TY3" fmla="*/ 376223 h 376224"/>
              <a:gd name="TX4" fmla="*/ 0 w 18288001"/>
              <a:gd name="TY4" fmla="*/ 0 h 3762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376224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텍스트 상자 52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텍스트 상자 53"/>
          <p:cNvSpPr txBox="1">
            <a:spLocks/>
          </p:cNvSpPr>
          <p:nvPr/>
        </p:nvSpPr>
        <p:spPr>
          <a:xfrm>
            <a:off x="16931005" y="8869680"/>
            <a:ext cx="645160" cy="36957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14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9" name="도형 54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75"/>
          <p:cNvSpPr txBox="1">
            <a:spLocks/>
          </p:cNvSpPr>
          <p:nvPr/>
        </p:nvSpPr>
        <p:spPr>
          <a:xfrm>
            <a:off x="1028700" y="1183640"/>
            <a:ext cx="6711950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30" dirty="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 일정</a:t>
            </a:r>
            <a:endParaRPr lang="ko-KR" altLang="en-US" sz="4800" b="1" dirty="0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54849"/>
              </p:ext>
            </p:extLst>
          </p:nvPr>
        </p:nvGraphicFramePr>
        <p:xfrm>
          <a:off x="1656080" y="2129790"/>
          <a:ext cx="14569440" cy="629285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41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775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2800" b="1" i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12월</a:t>
                      </a:r>
                      <a:endParaRPr lang="ko-KR" altLang="en-US" sz="2800" b="1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28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1월</a:t>
                      </a:r>
                      <a:endParaRPr lang="ko-KR" altLang="en-US" sz="28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28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2월</a:t>
                      </a:r>
                      <a:endParaRPr lang="ko-KR" altLang="en-US" sz="28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28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3월</a:t>
                      </a:r>
                      <a:endParaRPr lang="ko-KR" altLang="en-US" sz="28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28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4월</a:t>
                      </a:r>
                      <a:endParaRPr lang="ko-KR" altLang="en-US" sz="28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28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5월</a:t>
                      </a:r>
                      <a:endParaRPr lang="ko-KR" altLang="en-US" sz="28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28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6월</a:t>
                      </a:r>
                      <a:endParaRPr lang="ko-KR" altLang="en-US" sz="28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28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7월</a:t>
                      </a:r>
                      <a:endParaRPr lang="ko-KR" altLang="en-US" sz="28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28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8월</a:t>
                      </a:r>
                      <a:endParaRPr lang="ko-KR" altLang="en-US" sz="28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28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9월</a:t>
                      </a:r>
                      <a:endParaRPr lang="ko-KR" altLang="en-US" sz="28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28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10월</a:t>
                      </a:r>
                      <a:endParaRPr lang="ko-KR" altLang="en-US" sz="28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535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요구사항 정의 및 분석</a:t>
                      </a:r>
                      <a:endParaRPr lang="ko-KR" altLang="en-US" sz="20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585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설계</a:t>
                      </a:r>
                      <a:endParaRPr lang="ko-KR" altLang="en-US" sz="20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55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핵심 기능 구현</a:t>
                      </a:r>
                      <a:endParaRPr lang="ko-KR" altLang="en-US" sz="20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55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부가 기능 구현</a:t>
                      </a:r>
                      <a:endParaRPr lang="ko-KR" altLang="en-US" sz="20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55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데모 시연 및 유지보수</a:t>
                      </a:r>
                      <a:endParaRPr lang="ko-KR" altLang="en-US" sz="20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8055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발표 및 보고서 작성</a:t>
                      </a:r>
                      <a:endParaRPr lang="ko-KR" altLang="en-US" sz="2000" b="1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도형 81"/>
          <p:cNvSpPr>
            <a:spLocks/>
          </p:cNvSpPr>
          <p:nvPr/>
        </p:nvSpPr>
        <p:spPr>
          <a:xfrm>
            <a:off x="4401185" y="2847340"/>
            <a:ext cx="1056640" cy="565785"/>
          </a:xfrm>
          <a:prstGeom prst="rightArrow">
            <a:avLst/>
          </a:prstGeom>
          <a:solidFill>
            <a:srgbClr val="546245"/>
          </a:solidFill>
          <a:ln w="25400" cap="flat" cmpd="sng">
            <a:solidFill>
              <a:srgbClr val="54624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도형 82"/>
          <p:cNvSpPr>
            <a:spLocks/>
          </p:cNvSpPr>
          <p:nvPr/>
        </p:nvSpPr>
        <p:spPr>
          <a:xfrm>
            <a:off x="4404360" y="3836670"/>
            <a:ext cx="1745615" cy="565785"/>
          </a:xfrm>
          <a:prstGeom prst="rightArrow">
            <a:avLst/>
          </a:prstGeom>
          <a:solidFill>
            <a:srgbClr val="546245"/>
          </a:solidFill>
          <a:ln w="25400" cap="flat" cmpd="sng">
            <a:solidFill>
              <a:srgbClr val="54624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도형 83"/>
          <p:cNvSpPr>
            <a:spLocks/>
          </p:cNvSpPr>
          <p:nvPr/>
        </p:nvSpPr>
        <p:spPr>
          <a:xfrm>
            <a:off x="5473700" y="4809490"/>
            <a:ext cx="3694430" cy="565785"/>
          </a:xfrm>
          <a:prstGeom prst="rightArrow">
            <a:avLst/>
          </a:prstGeom>
          <a:solidFill>
            <a:srgbClr val="546245"/>
          </a:solidFill>
          <a:ln w="25400" cap="flat" cmpd="sng">
            <a:solidFill>
              <a:srgbClr val="54624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도형 84"/>
          <p:cNvSpPr>
            <a:spLocks/>
          </p:cNvSpPr>
          <p:nvPr/>
        </p:nvSpPr>
        <p:spPr>
          <a:xfrm>
            <a:off x="8711565" y="5793740"/>
            <a:ext cx="2606040" cy="565785"/>
          </a:xfrm>
          <a:prstGeom prst="rightArrow">
            <a:avLst/>
          </a:prstGeom>
          <a:solidFill>
            <a:srgbClr val="546245"/>
          </a:solidFill>
          <a:ln w="25400" cap="flat" cmpd="sng">
            <a:solidFill>
              <a:srgbClr val="54624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도형 85"/>
          <p:cNvSpPr>
            <a:spLocks/>
          </p:cNvSpPr>
          <p:nvPr/>
        </p:nvSpPr>
        <p:spPr>
          <a:xfrm>
            <a:off x="8711565" y="6771005"/>
            <a:ext cx="3693795" cy="565785"/>
          </a:xfrm>
          <a:prstGeom prst="rightArrow">
            <a:avLst/>
          </a:prstGeom>
          <a:solidFill>
            <a:srgbClr val="546245"/>
          </a:solidFill>
          <a:ln w="25400" cap="flat" cmpd="sng">
            <a:solidFill>
              <a:srgbClr val="54624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도형 86"/>
          <p:cNvSpPr>
            <a:spLocks/>
          </p:cNvSpPr>
          <p:nvPr/>
        </p:nvSpPr>
        <p:spPr>
          <a:xfrm>
            <a:off x="11936095" y="7708265"/>
            <a:ext cx="4170045" cy="565785"/>
          </a:xfrm>
          <a:prstGeom prst="rightArrow">
            <a:avLst/>
          </a:prstGeom>
          <a:solidFill>
            <a:srgbClr val="546245"/>
          </a:solidFill>
          <a:ln w="25400" cap="flat" cmpd="sng">
            <a:solidFill>
              <a:srgbClr val="54624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0"/>
            <a:ext cx="18288635" cy="376555"/>
          </a:xfrm>
          <a:custGeom>
            <a:avLst/>
            <a:gdLst>
              <a:gd name="TX0" fmla="*/ 0 w 18288001"/>
              <a:gd name="TY0" fmla="*/ 0 h 376224"/>
              <a:gd name="TX1" fmla="*/ 18288000 w 18288001"/>
              <a:gd name="TY1" fmla="*/ 0 h 376224"/>
              <a:gd name="TX2" fmla="*/ 18288000 w 18288001"/>
              <a:gd name="TY2" fmla="*/ 376223 h 376224"/>
              <a:gd name="TX3" fmla="*/ 0 w 18288001"/>
              <a:gd name="TY3" fmla="*/ 376223 h 376224"/>
              <a:gd name="TX4" fmla="*/ 0 w 18288001"/>
              <a:gd name="TY4" fmla="*/ 0 h 3762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376224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320800" y="1953260"/>
            <a:ext cx="15935960" cy="59309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3600" b="1" spc="-12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https://github.com/tukcomCD2024/KbyC</a:t>
            </a:r>
            <a:endParaRPr lang="ko-KR" altLang="en-US" sz="36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텍스트 상자 55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텍스트 상자 56"/>
          <p:cNvSpPr txBox="1">
            <a:spLocks/>
          </p:cNvSpPr>
          <p:nvPr/>
        </p:nvSpPr>
        <p:spPr>
          <a:xfrm>
            <a:off x="16931005" y="8869680"/>
            <a:ext cx="645160" cy="36957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15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2" name="도형 57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상자 77"/>
          <p:cNvSpPr txBox="1">
            <a:spLocks/>
          </p:cNvSpPr>
          <p:nvPr/>
        </p:nvSpPr>
        <p:spPr>
          <a:xfrm>
            <a:off x="1028700" y="1183640"/>
            <a:ext cx="6711950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깃허브 주소</a:t>
            </a:r>
            <a:endParaRPr lang="ko-KR" altLang="en-US" sz="48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그림 17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70" y="3108325"/>
            <a:ext cx="12157075" cy="46507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0"/>
            <a:ext cx="18289270" cy="377190"/>
          </a:xfrm>
          <a:custGeom>
            <a:avLst/>
            <a:gdLst>
              <a:gd name="TX0" fmla="*/ 0 w 18288002"/>
              <a:gd name="TY0" fmla="*/ 0 h 376225"/>
              <a:gd name="TX1" fmla="*/ 18288000 w 18288002"/>
              <a:gd name="TY1" fmla="*/ 0 h 376225"/>
              <a:gd name="TX2" fmla="*/ 18288000 w 18288002"/>
              <a:gd name="TY2" fmla="*/ 376223 h 376225"/>
              <a:gd name="TX3" fmla="*/ 0 w 18288002"/>
              <a:gd name="TY3" fmla="*/ 376223 h 376225"/>
              <a:gd name="TX4" fmla="*/ 0 w 18288002"/>
              <a:gd name="TY4" fmla="*/ 0 h 3762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376225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637665" y="2153285"/>
            <a:ext cx="15938500" cy="572325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254000" indent="-254000" algn="l" latinLnBrk="0">
              <a:lnSpc>
                <a:spcPct val="150000"/>
              </a:lnSpc>
              <a:buFontTx/>
              <a:buNone/>
            </a:pP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[이종화,</a:t>
            </a: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"Python을 이용한 SNS 크롤링 시스템 구축," 한국산업정보학회논문지, 23(5), pp. 61~76, 2018.10]</a:t>
            </a:r>
            <a:endParaRPr lang="ko-KR" altLang="en-US" sz="2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endParaRPr lang="ko-KR" altLang="en-US" sz="10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[김태균,</a:t>
            </a: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크롤링을 통한 데이터 수집의 형사책임,  2022.10, </a:t>
            </a: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서강대학교, https://www.dbpia.co.kr/journal/articleDetail?nodeId=NODE11147011]</a:t>
            </a:r>
            <a:endParaRPr lang="ko-KR" altLang="en-US" sz="2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endParaRPr lang="ko-KR" altLang="en-US" sz="10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[최건희,</a:t>
            </a: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TF-IDF와 소설 텍스트의 구조를 이용한 주제어 추출 연구, 2015 </a:t>
            </a: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http://journal.kci.go.kr/jksci/archive/articleView?artiId=ART001963402]</a:t>
            </a:r>
            <a:endParaRPr lang="ko-KR" altLang="en-US" sz="2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endParaRPr lang="ko-KR" altLang="en-US" sz="10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r>
              <a:rPr lang="ko-KR" altLang="en-US" sz="26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[Rada</a:t>
            </a:r>
            <a:r>
              <a:rPr lang="ko-KR" altLang="en-US" sz="26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Mihalcea &amp; Paul Tarau, </a:t>
            </a: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TextRank: Bringing Order into Texts,</a:t>
            </a:r>
            <a:endParaRPr lang="ko-KR" altLang="en-US" sz="2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254000" algn="l" latinLnBrk="0">
              <a:lnSpc>
                <a:spcPct val="150000"/>
              </a:lnSpc>
              <a:buFontTx/>
              <a:buNone/>
            </a:pP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https://web.eecs.umich.edu/~mihalcea/papers/mihalcea.emnlp04.pdf</a:t>
            </a: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]</a:t>
            </a:r>
            <a:endParaRPr lang="ko-KR" altLang="en-US" sz="2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endParaRPr lang="ko-KR" altLang="en-US" sz="10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r>
              <a:rPr lang="ko-KR" altLang="en-US" sz="26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[나철원,</a:t>
            </a:r>
            <a:r>
              <a:rPr lang="ko-KR" altLang="en-US" sz="26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sz="2600" spc="-8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블룸 필터를 이용한 감성 웹 문서 크롤링 알고리즘, http://dilab.kunsan.ac.kr/pub/hclt18n.pdf]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6931005" y="8869680"/>
            <a:ext cx="645160" cy="73850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16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rtl="0" algn="r" eaLnBrk="1" latinLnBrk="0" hangingPunct="1">
              <a:buFontTx/>
              <a:buNone/>
            </a:pP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2" name="Rect 0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 0"/>
          <p:cNvSpPr txBox="1">
            <a:spLocks/>
          </p:cNvSpPr>
          <p:nvPr/>
        </p:nvSpPr>
        <p:spPr>
          <a:xfrm>
            <a:off x="1028700" y="1183640"/>
            <a:ext cx="6711950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 문헌</a:t>
            </a:r>
            <a:endParaRPr lang="ko-KR" altLang="en-US" sz="48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/>
          </p:cNvSpPr>
          <p:nvPr/>
        </p:nvSpPr>
        <p:spPr>
          <a:xfrm>
            <a:off x="2870200" y="4331335"/>
            <a:ext cx="12548235" cy="152463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algn="ctr" latinLnBrk="0">
              <a:lnSpc>
                <a:spcPts val="12000"/>
              </a:lnSpc>
              <a:buFontTx/>
              <a:buNone/>
            </a:pPr>
            <a:r>
              <a:rPr lang="ko-KR" sz="12000" b="1" spc="-470" dirty="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r>
              <a:rPr lang="en-US" sz="12000" b="1" spc="-470" dirty="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12000" b="1" dirty="0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62680" y="5856605"/>
            <a:ext cx="10963910" cy="59309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algn="ctr" latinLnBrk="0">
              <a:lnSpc>
                <a:spcPts val="5040"/>
              </a:lnSpc>
              <a:buFontTx/>
              <a:buNone/>
            </a:pPr>
            <a:endParaRPr lang="ko-KR" altLang="en-US" sz="3600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0" y="9911080"/>
            <a:ext cx="18288000" cy="375920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6931005" y="8869680"/>
            <a:ext cx="644525" cy="37020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algn="r" rtl="0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2400" b="1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311400" y="1840864"/>
            <a:ext cx="10965180" cy="775271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254000" indent="-254000" algn="l" latinLnBrk="0">
              <a:lnSpc>
                <a:spcPct val="200000"/>
              </a:lnSpc>
              <a:buFont typeface="Wingdings"/>
              <a:buChar char="§"/>
            </a:pP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주제</a:t>
            </a: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개요</a:t>
            </a: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및 선정 배경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200000"/>
              </a:lnSpc>
              <a:buFont typeface="Wingdings"/>
              <a:buChar char="§"/>
            </a:pP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관련 연구 및 사례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200000"/>
              </a:lnSpc>
              <a:buFont typeface="Wingdings"/>
              <a:buChar char="§"/>
            </a:pP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개발 목표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200000"/>
              </a:lnSpc>
              <a:buFont typeface="Wingdings"/>
              <a:buChar char="§"/>
            </a:pP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개발 내용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200000"/>
              </a:lnSpc>
              <a:buFont typeface="Wingdings"/>
              <a:buChar char="§"/>
            </a:pP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개발 방법 및 환경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ct val="200000"/>
              </a:lnSpc>
              <a:buFontTx/>
              <a:buNone/>
            </a:pP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ctr" latinLnBrk="0">
              <a:lnSpc>
                <a:spcPct val="200000"/>
              </a:lnSpc>
              <a:buFont typeface="Wingdings"/>
              <a:buChar char="§"/>
            </a:pP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0" y="9911080"/>
            <a:ext cx="18288635" cy="376555"/>
          </a:xfrm>
          <a:custGeom>
            <a:avLst/>
            <a:gdLst>
              <a:gd name="TX0" fmla="*/ 0 w 18288001"/>
              <a:gd name="TY0" fmla="*/ 0 h 376224"/>
              <a:gd name="TX1" fmla="*/ 18288000 w 18288001"/>
              <a:gd name="TY1" fmla="*/ 0 h 376224"/>
              <a:gd name="TX2" fmla="*/ 18288000 w 18288001"/>
              <a:gd name="TY2" fmla="*/ 376223 h 376224"/>
              <a:gd name="TX3" fmla="*/ 0 w 18288001"/>
              <a:gd name="TY3" fmla="*/ 376223 h 376224"/>
              <a:gd name="TX4" fmla="*/ 0 w 18288001"/>
              <a:gd name="TY4" fmla="*/ 0 h 3762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376224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텍스트 상자 4"/>
          <p:cNvSpPr txBox="1">
            <a:spLocks/>
          </p:cNvSpPr>
          <p:nvPr/>
        </p:nvSpPr>
        <p:spPr>
          <a:xfrm>
            <a:off x="9146540" y="1834515"/>
            <a:ext cx="10964545" cy="553783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254000" indent="-254000" algn="l" latinLnBrk="0">
              <a:lnSpc>
                <a:spcPct val="200000"/>
              </a:lnSpc>
              <a:buFont typeface="Wingdings"/>
              <a:buChar char="§"/>
            </a:pPr>
            <a:r>
              <a:rPr lang="ko-KR" sz="3600" b="1" spc="-12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업무 분담</a:t>
            </a:r>
            <a:endParaRPr lang="ko-KR" altLang="en-US" sz="36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4000" indent="-254000" algn="l" latinLnBrk="0">
              <a:lnSpc>
                <a:spcPct val="200000"/>
              </a:lnSpc>
              <a:buFont typeface="Wingdings"/>
              <a:buChar char="§"/>
            </a:pPr>
            <a:r>
              <a:rPr lang="ko-KR" sz="3600" b="1" spc="-12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종합 설계 수행 일정</a:t>
            </a:r>
            <a:endParaRPr lang="ko-KR" altLang="en-US" sz="36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4000" indent="-254000" algn="l" latinLnBrk="0">
              <a:lnSpc>
                <a:spcPct val="200000"/>
              </a:lnSpc>
              <a:buFont typeface="Wingdings"/>
              <a:buChar char="§"/>
            </a:pPr>
            <a:r>
              <a:rPr lang="ko-KR" sz="3600" b="1" spc="-12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깃허브 주소</a:t>
            </a:r>
            <a:endParaRPr lang="ko-KR" altLang="en-US" sz="36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4000" indent="-254000" algn="l" latinLnBrk="0">
              <a:lnSpc>
                <a:spcPct val="200000"/>
              </a:lnSpc>
              <a:buFont typeface="Wingdings"/>
              <a:buChar char="§"/>
            </a:pPr>
            <a:r>
              <a:rPr lang="ko-KR" sz="3600" b="1" spc="-12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참고 문헌</a:t>
            </a:r>
            <a:endParaRPr lang="ko-KR" altLang="en-US" sz="36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4000" indent="-254000" algn="ctr" latinLnBrk="0">
              <a:lnSpc>
                <a:spcPct val="200000"/>
              </a:lnSpc>
              <a:buFont typeface="Wingdings"/>
              <a:buChar char="§"/>
            </a:pPr>
            <a:endParaRPr lang="ko-KR" altLang="en-US" sz="36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5" name="도형 5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65"/>
          <p:cNvSpPr txBox="1">
            <a:spLocks/>
          </p:cNvSpPr>
          <p:nvPr/>
        </p:nvSpPr>
        <p:spPr>
          <a:xfrm>
            <a:off x="1028700" y="1183640"/>
            <a:ext cx="6712585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2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차례</a:t>
            </a:r>
            <a:endParaRPr lang="ko-KR" altLang="en-US" sz="48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8288635" cy="376555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6"/>
          <p:cNvSpPr txBox="1">
            <a:spLocks/>
          </p:cNvSpPr>
          <p:nvPr/>
        </p:nvSpPr>
        <p:spPr>
          <a:xfrm rot="0">
            <a:off x="11835765" y="7953374"/>
            <a:ext cx="2298065" cy="426720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r" latinLnBrk="0">
              <a:lnSpc>
                <a:spcPts val="3359"/>
              </a:lnSpc>
              <a:buFontTx/>
              <a:buNone/>
            </a:pPr>
            <a:r>
              <a:rPr lang="en-US" sz="20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-</a:t>
            </a:r>
            <a:r>
              <a:rPr lang="en-US" sz="20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sz="20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블랙키위</a:t>
            </a:r>
            <a:endParaRPr lang="ko-KR" altLang="en-US" sz="20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8" name="텍스트 상자 2"/>
          <p:cNvSpPr txBox="1">
            <a:spLocks/>
          </p:cNvSpPr>
          <p:nvPr/>
        </p:nvSpPr>
        <p:spPr>
          <a:xfrm rot="0">
            <a:off x="1028700" y="1183640"/>
            <a:ext cx="6712585" cy="42735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주제</a:t>
            </a:r>
            <a:r>
              <a:rPr lang="ko-KR" sz="48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sz="48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개요</a:t>
            </a:r>
            <a:r>
              <a:rPr lang="ko-KR" sz="4800" spc="-2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및 선정 배경</a:t>
            </a:r>
            <a:endParaRPr lang="ko-KR" altLang="en-US" sz="4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9" name="텍스트 상자 3"/>
          <p:cNvSpPr txBox="1">
            <a:spLocks/>
          </p:cNvSpPr>
          <p:nvPr/>
        </p:nvSpPr>
        <p:spPr>
          <a:xfrm rot="0">
            <a:off x="1660525" y="2192020"/>
            <a:ext cx="15273020" cy="332295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254000" indent="-254000" algn="l" latinLnBrk="0">
              <a:lnSpc>
                <a:spcPct val="150000"/>
              </a:lnSpc>
              <a:buFont typeface="Wingdings"/>
              <a:buChar char="§"/>
            </a:pP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최신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이슈와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트렌드를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매일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찾아보기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번거로움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algn="l" latinLnBrk="0">
              <a:lnSpc>
                <a:spcPct val="150000"/>
              </a:lnSpc>
              <a:buFont typeface="Wingdings"/>
              <a:buChar char="§"/>
            </a:pP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관련된 정보를 얻기 위해 많은 시간을 할애하거나 </a:t>
            </a:r>
            <a:r>
              <a:rPr lang="ko-KR" altLang="en-US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찾지 못하는 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경우가 </a:t>
            </a: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있음	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711200" indent="-254000" algn="l" latinLnBrk="0" lvl="1">
              <a:lnSpc>
                <a:spcPct val="150000"/>
              </a:lnSpc>
              <a:buFont typeface="Wingdings"/>
              <a:buChar char="Ø"/>
            </a:pPr>
            <a:r>
              <a:rPr lang="ko-KR" sz="36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웹 크롤링을 이용해 수집한 데이터를 분석하여 최신 트렌드를 제공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711200" indent="-254000" algn="l" latinLnBrk="0" lvl="1">
              <a:lnSpc>
                <a:spcPct val="150000"/>
              </a:lnSpc>
              <a:buFont typeface="Wingdings"/>
              <a:buChar char="Ø"/>
            </a:pP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pic>
        <p:nvPicPr>
          <p:cNvPr id="10" name="그림 4" descr="/Users/choijunhyeok/Library/Group Containers/L48J367XN4.com.infraware.PolarisOffice/EngineTemp/11167/image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23540" y="4844415"/>
            <a:ext cx="10011410" cy="3538220"/>
          </a:xfrm>
          <a:prstGeom prst="rect"/>
          <a:noFill/>
        </p:spPr>
      </p:pic>
      <p:sp>
        <p:nvSpPr>
          <p:cNvPr id="11" name="텍스트 상자 13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텍스트 상자 14"/>
          <p:cNvSpPr txBox="1">
            <a:spLocks/>
          </p:cNvSpPr>
          <p:nvPr/>
        </p:nvSpPr>
        <p:spPr>
          <a:xfrm>
            <a:off x="16931005" y="8869680"/>
            <a:ext cx="644525" cy="36957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algn="r" rtl="0" eaLnBrk="1" latinLnBrk="0" hangingPunct="1">
              <a:buFontTx/>
              <a:buNone/>
            </a:pPr>
            <a:fld id="{B9320F77-B9A0-41C5-862A-B4B631284C64}" type="slidenum">
              <a:rPr sz="24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fld>
            <a:endParaRPr lang="ko-KR" altLang="en-US" sz="2400" b="1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3" name="도형 15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0"/>
            <a:ext cx="18288635" cy="376555"/>
          </a:xfrm>
          <a:custGeom>
            <a:avLst/>
            <a:gdLst>
              <a:gd name="TX0" fmla="*/ 0 w 18288001"/>
              <a:gd name="TY0" fmla="*/ 0 h 376224"/>
              <a:gd name="TX1" fmla="*/ 18288000 w 18288001"/>
              <a:gd name="TY1" fmla="*/ 0 h 376224"/>
              <a:gd name="TX2" fmla="*/ 18288000 w 18288001"/>
              <a:gd name="TY2" fmla="*/ 376223 h 376224"/>
              <a:gd name="TX3" fmla="*/ 0 w 18288001"/>
              <a:gd name="TY3" fmla="*/ 376223 h 376224"/>
              <a:gd name="TX4" fmla="*/ 0 w 18288001"/>
              <a:gd name="TY4" fmla="*/ 0 h 3762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376224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434465" y="2320925"/>
            <a:ext cx="15935960" cy="59309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3600" b="1" spc="-12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블랙 키위</a:t>
            </a:r>
            <a:endParaRPr lang="ko-KR" altLang="en-US" sz="36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" name="내용 개체 틀 5" descr="/Users/choijunhyeok/Library/Group Containers/L48J367XN4.com.infraware.PolarisOffice/EngineTemp/14802/image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59635" y="3419475"/>
            <a:ext cx="6228715" cy="3402965"/>
          </a:xfrm>
          <a:prstGeom prst="rect"/>
          <a:noFill/>
        </p:spPr>
      </p:pic>
      <p:sp>
        <p:nvSpPr>
          <p:cNvPr id="12" name="텍스트 상자 19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텍스트 상자 20"/>
          <p:cNvSpPr txBox="1">
            <a:spLocks/>
          </p:cNvSpPr>
          <p:nvPr/>
        </p:nvSpPr>
        <p:spPr>
          <a:xfrm>
            <a:off x="16931005" y="8869680"/>
            <a:ext cx="645160" cy="36957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4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4" name="도형 21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67"/>
          <p:cNvSpPr txBox="1">
            <a:spLocks/>
          </p:cNvSpPr>
          <p:nvPr/>
        </p:nvSpPr>
        <p:spPr>
          <a:xfrm>
            <a:off x="1028700" y="1183640"/>
            <a:ext cx="6711950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연구 및 사례</a:t>
            </a:r>
            <a:endParaRPr lang="ko-KR" altLang="en-US" sz="48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텍스트 상자 77"/>
          <p:cNvSpPr txBox="1">
            <a:spLocks/>
          </p:cNvSpPr>
          <p:nvPr/>
        </p:nvSpPr>
        <p:spPr>
          <a:xfrm rot="0">
            <a:off x="8999855" y="3419475"/>
            <a:ext cx="7959090" cy="448119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트렌드</a:t>
            </a: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분석 대상	인기 검색어</a:t>
            </a: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추가</a:t>
            </a: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정보 제공	검색량이나 비율 등의 수치 자료</a:t>
            </a: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해당</a:t>
            </a: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서비스의 단점	트렌드 관련 추가적인 정보 제공 X</a:t>
            </a: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			사람들의 반응에 대한 내용 알 수 없음</a:t>
            </a: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0"/>
            <a:ext cx="18289270" cy="377190"/>
          </a:xfrm>
          <a:custGeom>
            <a:avLst/>
            <a:gdLst>
              <a:gd name="TX0" fmla="*/ 0 w 18288002"/>
              <a:gd name="TY0" fmla="*/ 0 h 376225"/>
              <a:gd name="TX1" fmla="*/ 18288000 w 18288002"/>
              <a:gd name="TY1" fmla="*/ 0 h 376225"/>
              <a:gd name="TX2" fmla="*/ 18288000 w 18288002"/>
              <a:gd name="TY2" fmla="*/ 376223 h 376225"/>
              <a:gd name="TX3" fmla="*/ 0 w 18288002"/>
              <a:gd name="TY3" fmla="*/ 376223 h 376225"/>
              <a:gd name="TX4" fmla="*/ 0 w 18288002"/>
              <a:gd name="TY4" fmla="*/ 0 h 3762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376225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434465" y="2320925"/>
            <a:ext cx="15935960" cy="59309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3600" b="1" spc="-12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빅카인즈</a:t>
            </a:r>
            <a:endParaRPr lang="ko-KR" altLang="en-US" sz="36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텍스트 상자 93"/>
          <p:cNvSpPr txBox="1">
            <a:spLocks/>
          </p:cNvSpPr>
          <p:nvPr/>
        </p:nvSpPr>
        <p:spPr>
          <a:xfrm rot="0">
            <a:off x="8999855" y="3419475"/>
            <a:ext cx="7959090" cy="3201670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트렌드</a:t>
            </a: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분석 대상	뉴스</a:t>
            </a: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추가</a:t>
            </a: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정보 제공	언론사별 최신 뉴스</a:t>
            </a: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해당</a:t>
            </a: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서비스의 단점	트렌드 분석이 뉴스에 한정적</a:t>
            </a: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			추가 관련 정보가 뉴스 기사로만 제공 </a:t>
            </a: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16931005" y="8869680"/>
            <a:ext cx="645160" cy="36957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5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4" name="Rect 0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>
            <a:off x="1028700" y="1183640"/>
            <a:ext cx="6711950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연구 및 사례</a:t>
            </a:r>
            <a:endParaRPr lang="ko-KR" altLang="en-US" sz="48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6" name="그림 89" descr="/Users/choijunhyeok/Library/Group Containers/L48J367XN4.com.infraware.PolarisOffice/EngineTemp/14802/image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59635" y="3419475"/>
            <a:ext cx="6512560" cy="30124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96" descr="/Users/choijunhyeok/Library/Group Containers/L48J367XN4.com.infraware.PolarisOffice/EngineTemp/14802/image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59635" y="3419475"/>
            <a:ext cx="6247765" cy="378206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0" y="0"/>
            <a:ext cx="18289270" cy="377190"/>
          </a:xfrm>
          <a:custGeom>
            <a:avLst/>
            <a:gdLst>
              <a:gd name="TX0" fmla="*/ 0 w 18288002"/>
              <a:gd name="TY0" fmla="*/ 0 h 376225"/>
              <a:gd name="TX1" fmla="*/ 18288000 w 18288002"/>
              <a:gd name="TY1" fmla="*/ 0 h 376225"/>
              <a:gd name="TX2" fmla="*/ 18288000 w 18288002"/>
              <a:gd name="TY2" fmla="*/ 376223 h 376225"/>
              <a:gd name="TX3" fmla="*/ 0 w 18288002"/>
              <a:gd name="TY3" fmla="*/ 376223 h 376225"/>
              <a:gd name="TX4" fmla="*/ 0 w 18288002"/>
              <a:gd name="TY4" fmla="*/ 0 h 3762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376225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1434465" y="2320925"/>
            <a:ext cx="15936595" cy="59372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-</a:t>
            </a: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이슈 링크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16931005" y="8869680"/>
            <a:ext cx="645160" cy="36957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6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4" name="Rect 0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>
            <a:off x="1028700" y="1183640"/>
            <a:ext cx="6711950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연구 및 사례</a:t>
            </a:r>
            <a:endParaRPr lang="ko-KR" altLang="en-US" sz="48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텍스트 상자 80"/>
          <p:cNvSpPr txBox="1">
            <a:spLocks/>
          </p:cNvSpPr>
          <p:nvPr/>
        </p:nvSpPr>
        <p:spPr>
          <a:xfrm rot="0">
            <a:off x="8999855" y="3419475"/>
            <a:ext cx="7959090" cy="2561590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트렌드</a:t>
            </a: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분석 대상	뉴스, 커뮤니티</a:t>
            </a: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추가</a:t>
            </a: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정보 제공	게시글, 뉴스 기사</a:t>
            </a: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해당</a:t>
            </a:r>
            <a:r>
              <a:rPr lang="ko-KR" sz="2800" spc="-10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서비스의 단점	트렌드를 분석한 수치 자료 미제공</a:t>
            </a:r>
            <a:endParaRPr lang="ko-KR" altLang="en-US" sz="28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0"/>
            <a:ext cx="18289270" cy="377190"/>
          </a:xfrm>
          <a:custGeom>
            <a:gdLst>
              <a:gd fmla="*/ 0 w 18288002" name="TX0"/>
              <a:gd fmla="*/ 0 h 376225" name="TY0"/>
              <a:gd fmla="*/ 18288000 w 18288002" name="TX1"/>
              <a:gd fmla="*/ 0 h 376225" name="TY1"/>
              <a:gd fmla="*/ 18288000 w 18288002" name="TX2"/>
              <a:gd fmla="*/ 376223 h 376225" name="TY2"/>
              <a:gd fmla="*/ 0 w 18288002" name="TX3"/>
              <a:gd fmla="*/ 376223 h 376225" name="TY3"/>
              <a:gd fmla="*/ 0 w 18288002" name="TX4"/>
              <a:gd fmla="*/ 0 h 376225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376225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0" t="-1531000" r="0" b="-1102000"/>
            </a:stretch>
          </a:blipFill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b="1"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315720" y="2029460"/>
            <a:ext cx="15935960" cy="59309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3600" b="1" spc="-12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기존 서비스와의 차별성</a:t>
            </a:r>
            <a:endParaRPr lang="ko-KR" altLang="en-US" sz="36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2" name="표 100"/>
          <p:cNvGraphicFramePr>
            <a:graphicFrameLocks noGrp="1"/>
          </p:cNvGraphicFramePr>
          <p:nvPr/>
        </p:nvGraphicFramePr>
        <p:xfrm>
          <a:off x="2534920" y="3057525"/>
          <a:ext cx="13214985" cy="51777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51125"/>
                <a:gridCol w="2640965"/>
                <a:gridCol w="2640965"/>
                <a:gridCol w="2640965"/>
                <a:gridCol w="2640965"/>
              </a:tblGrid>
              <a:tr h="81851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블랙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키위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빅카인즈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이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슈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링크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Trenddit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</a:tr>
              <a:tr h="84518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키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워드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수치 정보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(검</a:t>
                      </a:r>
                      <a:r>
                        <a:rPr lang="ko-KR" altLang="en-US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색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량,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비율)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o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x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x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o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</a:tr>
              <a:tr h="97282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최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신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트렌드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(순위,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인기 급상승)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o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o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o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o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</a:tr>
              <a:tr h="85090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관련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추가 정보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(관련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기사, 게시글)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x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o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o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o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</a:tr>
              <a:tr h="84518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커뮤니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티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(댓글,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게시판)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x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x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x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3600" kern="1200" i="0" b="0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o</a:t>
                      </a:r>
                      <a:endParaRPr lang="ko-KR" altLang="en-US" sz="3600" kern="1200" i="0" b="0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</a:tr>
              <a:tr h="84518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트렌드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분석 대상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블로그,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카페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(네이버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기준)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뉴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스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커뮤니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티,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뉴스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뉴스,</a:t>
                      </a:r>
                      <a:r>
                        <a:rPr lang="ko-KR" sz="2200" kern="1200" i="0" b="1">
                          <a:solidFill>
                            <a:schemeClr val="dk1"/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SNS, 커뮤니티</a:t>
                      </a:r>
                      <a:endParaRPr lang="ko-KR" altLang="en-US" sz="2200" kern="1200" i="0" b="1">
                        <a:solidFill>
                          <a:schemeClr val="dk1"/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0170" marR="90170" marT="46990" marB="46990" anchor="ctr"/>
                </a:tc>
              </a:tr>
            </a:tbl>
          </a:graphicData>
        </a:graphic>
      </p:graphicFrame>
      <p:sp>
        <p:nvSpPr>
          <p:cNvPr id="13" name="텍스트 상자 28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텍스트 상자 29"/>
          <p:cNvSpPr txBox="1">
            <a:spLocks/>
          </p:cNvSpPr>
          <p:nvPr/>
        </p:nvSpPr>
        <p:spPr>
          <a:xfrm>
            <a:off x="16931005" y="8869680"/>
            <a:ext cx="645160" cy="36957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7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5" name="도형 30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99"/>
          <p:cNvSpPr txBox="1">
            <a:spLocks/>
          </p:cNvSpPr>
          <p:nvPr/>
        </p:nvSpPr>
        <p:spPr>
          <a:xfrm>
            <a:off x="1028700" y="1183640"/>
            <a:ext cx="6711950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연구 및 사례</a:t>
            </a:r>
            <a:endParaRPr lang="ko-KR" altLang="en-US" sz="48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0"/>
            <a:ext cx="18288635" cy="376555"/>
          </a:xfrm>
          <a:custGeom>
            <a:avLst/>
            <a:gdLst>
              <a:gd name="TX0" fmla="*/ 0 w 18288001"/>
              <a:gd name="TY0" fmla="*/ 0 h 376224"/>
              <a:gd name="TX1" fmla="*/ 18288000 w 18288001"/>
              <a:gd name="TY1" fmla="*/ 0 h 376224"/>
              <a:gd name="TX2" fmla="*/ 18288000 w 18288001"/>
              <a:gd name="TY2" fmla="*/ 376223 h 376224"/>
              <a:gd name="TX3" fmla="*/ 0 w 18288001"/>
              <a:gd name="TY3" fmla="*/ 376223 h 376224"/>
              <a:gd name="TX4" fmla="*/ 0 w 18288001"/>
              <a:gd name="TY4" fmla="*/ 0 h 3762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376224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263650" y="1933575"/>
            <a:ext cx="15935960" cy="59309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3600" b="1" spc="-120" dirty="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최종 목표</a:t>
            </a:r>
            <a:endParaRPr lang="ko-KR" altLang="en-US" sz="3600" b="1" dirty="0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582420" y="2830195"/>
            <a:ext cx="13626465" cy="180086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254000" indent="-254000" rtl="0" algn="l" defTabSz="914400" eaLnBrk="1" latinLnBrk="0" hangingPunct="1">
              <a:lnSpc>
                <a:spcPct val="150000"/>
              </a:lnSpc>
              <a:buFont typeface="Wingdings"/>
              <a:buChar char="§"/>
            </a:pPr>
            <a:r>
              <a:rPr sz="2600" b="1">
                <a:latin typeface="Pretendard" charset="0"/>
                <a:ea typeface="Pretendard" charset="0"/>
                <a:cs typeface="Pretendard" charset="0"/>
              </a:rPr>
              <a:t>SNS와</a:t>
            </a:r>
            <a:r>
              <a:rPr sz="2600" b="1"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sz="2600" b="1">
                <a:latin typeface="Pretendard" charset="0"/>
                <a:ea typeface="Pretendard" charset="0"/>
                <a:cs typeface="Pretendard" charset="0"/>
              </a:rPr>
              <a:t>뉴스</a:t>
            </a:r>
            <a:r>
              <a:rPr sz="2600" b="1">
                <a:latin typeface="Pretendard" charset="0"/>
                <a:ea typeface="Pretendard" charset="0"/>
                <a:cs typeface="Pretendard" charset="0"/>
              </a:rPr>
              <a:t> 등을 크롤링하여 데이터를 수집</a:t>
            </a:r>
            <a:endParaRPr lang="ko-KR" altLang="en-US" sz="2600" b="1"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rtl="0" algn="l" defTabSz="914400" eaLnBrk="1" latinLnBrk="0" hangingPunct="1">
              <a:lnSpc>
                <a:spcPct val="150000"/>
              </a:lnSpc>
              <a:buFont typeface="Wingdings"/>
              <a:buChar char="§"/>
            </a:pPr>
            <a:r>
              <a:rPr sz="2600" b="1">
                <a:latin typeface="Pretendard" charset="0"/>
                <a:ea typeface="Pretendard" charset="0"/>
                <a:cs typeface="Pretendard" charset="0"/>
              </a:rPr>
              <a:t>최신 이슈와 트렌드를 순위별로 제공</a:t>
            </a:r>
            <a:endParaRPr lang="ko-KR" altLang="en-US" sz="2600" b="1"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rtl="0" algn="l" defTabSz="914400" eaLnBrk="1" latinLnBrk="0" hangingPunct="1">
              <a:lnSpc>
                <a:spcPct val="150000"/>
              </a:lnSpc>
              <a:buFont typeface="Wingdings"/>
              <a:buChar char="§"/>
            </a:pPr>
            <a:r>
              <a:rPr sz="2600" b="1">
                <a:latin typeface="Pretendard" charset="0"/>
                <a:ea typeface="Pretendard" charset="0"/>
                <a:cs typeface="Pretendard" charset="0"/>
              </a:rPr>
              <a:t>사용자 간 소통 커뮤니티</a:t>
            </a:r>
            <a:r>
              <a:rPr lang="ko-KR" sz="2600" b="1">
                <a:latin typeface="Pretendard" charset="0"/>
                <a:ea typeface="Pretendard" charset="0"/>
                <a:cs typeface="Pretendard" charset="0"/>
              </a:rPr>
              <a:t>를</a:t>
            </a:r>
            <a:r>
              <a:rPr sz="2600" b="1">
                <a:latin typeface="Pretendard" charset="0"/>
                <a:ea typeface="Pretendard" charset="0"/>
                <a:cs typeface="Pretendard" charset="0"/>
              </a:rPr>
              <a:t> 제공</a:t>
            </a:r>
            <a:endParaRPr lang="ko-KR" altLang="en-US" sz="2600" b="1"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12" name="텍스트 상자 14"/>
          <p:cNvSpPr txBox="1">
            <a:spLocks/>
          </p:cNvSpPr>
          <p:nvPr/>
        </p:nvSpPr>
        <p:spPr>
          <a:xfrm>
            <a:off x="1276985" y="5130800"/>
            <a:ext cx="15936595" cy="64071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l" latinLnBrk="0">
              <a:lnSpc>
                <a:spcPts val="5040"/>
              </a:lnSpc>
              <a:buFontTx/>
              <a:buNone/>
            </a:pP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-</a:t>
            </a:r>
            <a:r>
              <a:rPr lang="ko-KR" sz="3600" spc="-110" b="1">
                <a:solidFill>
                  <a:srgbClr val="36211B"/>
                </a:solidFill>
                <a:latin typeface="Pretendard" charset="0"/>
                <a:ea typeface="Pretendard" charset="0"/>
                <a:cs typeface="Pretendard" charset="0"/>
              </a:rPr>
              <a:t> 성능 지표</a:t>
            </a:r>
            <a:endParaRPr lang="ko-KR" altLang="en-US" sz="3600" b="1">
              <a:solidFill>
                <a:srgbClr val="36211B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14" name="텍스트 상자 61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텍스트 상자 62"/>
          <p:cNvSpPr txBox="1">
            <a:spLocks/>
          </p:cNvSpPr>
          <p:nvPr/>
        </p:nvSpPr>
        <p:spPr>
          <a:xfrm rot="0">
            <a:off x="16931005" y="8869680"/>
            <a:ext cx="645160" cy="369570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lang="ko-KR"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8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6" name="도형 63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69"/>
          <p:cNvSpPr txBox="1">
            <a:spLocks/>
          </p:cNvSpPr>
          <p:nvPr/>
        </p:nvSpPr>
        <p:spPr>
          <a:xfrm>
            <a:off x="1028700" y="1183640"/>
            <a:ext cx="6711950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목표</a:t>
            </a:r>
            <a:endParaRPr lang="ko-KR" altLang="en-US" sz="48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텍스트 상자 101"/>
          <p:cNvSpPr txBox="1">
            <a:spLocks/>
          </p:cNvSpPr>
          <p:nvPr/>
        </p:nvSpPr>
        <p:spPr>
          <a:xfrm>
            <a:off x="9239885" y="2806700"/>
            <a:ext cx="13625830" cy="173101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254000" indent="-254000" algn="l" defTabSz="914400" rtl="0" eaLnBrk="1" latinLnBrk="0" hangingPunct="1">
              <a:lnSpc>
                <a:spcPct val="150000"/>
              </a:lnSpc>
              <a:buFont typeface="Wingdings"/>
              <a:buChar char="§"/>
            </a:pP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수집한</a:t>
            </a:r>
            <a:r>
              <a:rPr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데이터를</a:t>
            </a:r>
            <a:r>
              <a:rPr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토대로</a:t>
            </a:r>
            <a:r>
              <a:rPr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</a:t>
            </a:r>
            <a:r>
              <a:rPr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트렌드를</a:t>
            </a:r>
            <a:r>
              <a:rPr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</a:t>
            </a:r>
            <a:endParaRPr lang="ko-KR" altLang="en-US" sz="2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4000" indent="-254000" algn="l" defTabSz="914400" rtl="0" eaLnBrk="1" latinLnBrk="0" hangingPunct="1">
              <a:lnSpc>
                <a:spcPct val="150000"/>
              </a:lnSpc>
              <a:buFont typeface="Wingdings"/>
              <a:buChar char="§"/>
            </a:pP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</a:t>
            </a:r>
            <a:r>
              <a:rPr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</a:t>
            </a:r>
            <a:r>
              <a:rPr lang="ko-KR"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드</a:t>
            </a:r>
            <a:r>
              <a:rPr lang="ko-KR"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</a:t>
            </a:r>
            <a:r>
              <a:rPr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</a:t>
            </a:r>
            <a:r>
              <a:rPr lang="ko-KR"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</a:t>
            </a:r>
            <a:r>
              <a:rPr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사람들의</a:t>
            </a:r>
            <a:r>
              <a:rPr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반응을</a:t>
            </a:r>
            <a:r>
              <a:rPr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</a:t>
            </a:r>
            <a:r>
              <a:rPr lang="ko-KR"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</a:t>
            </a:r>
            <a:endParaRPr lang="ko-KR" altLang="en-US" sz="2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endParaRPr lang="ko-KR" altLang="en-US" sz="2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텍스트 상자 178"/>
          <p:cNvSpPr txBox="1">
            <a:spLocks/>
          </p:cNvSpPr>
          <p:nvPr/>
        </p:nvSpPr>
        <p:spPr>
          <a:xfrm>
            <a:off x="1596390" y="6139815"/>
            <a:ext cx="13626465" cy="120078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254000" indent="-254000" rtl="0" algn="l" defTabSz="914400" eaLnBrk="1" latinLnBrk="0" hangingPunct="1">
              <a:lnSpc>
                <a:spcPct val="150000"/>
              </a:lnSpc>
              <a:buFont typeface="Wingdings"/>
              <a:buChar char="§"/>
            </a:pPr>
            <a:r>
              <a:rPr sz="2600" i="0" b="1">
                <a:latin typeface="Pretendard" charset="0"/>
                <a:ea typeface="Pretendard" charset="0"/>
                <a:cs typeface="Pretendard" charset="0"/>
              </a:rPr>
              <a:t>플랫폼</a:t>
            </a:r>
            <a:r>
              <a:rPr sz="2600" i="0" b="1">
                <a:latin typeface="Pretendard" charset="0"/>
                <a:ea typeface="Pretendard" charset="0"/>
                <a:cs typeface="Pretendard" charset="0"/>
              </a:rPr>
              <a:t> 웹페이지 및 SW 반응속도: 2초 이내</a:t>
            </a:r>
            <a:endParaRPr lang="ko-KR" altLang="en-US" sz="2600" i="0" b="1"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rtl="0" algn="l" defTabSz="914400" eaLnBrk="1" latinLnBrk="0" hangingPunct="1">
              <a:lnSpc>
                <a:spcPct val="150000"/>
              </a:lnSpc>
              <a:buFont typeface="Wingdings"/>
              <a:buChar char="§"/>
            </a:pPr>
            <a:r>
              <a:rPr sz="2600" i="0" b="1">
                <a:latin typeface="Pretendard" charset="0"/>
                <a:ea typeface="Pretendard" charset="0"/>
                <a:cs typeface="Pretendard" charset="0"/>
              </a:rPr>
              <a:t>DB로 구성된 데이터 건수: 5000건 이상</a:t>
            </a:r>
            <a:endParaRPr lang="ko-KR" altLang="en-US" sz="2600" i="0" b="1"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20" name="텍스트 상자 179"/>
          <p:cNvSpPr txBox="1">
            <a:spLocks/>
          </p:cNvSpPr>
          <p:nvPr/>
        </p:nvSpPr>
        <p:spPr>
          <a:xfrm>
            <a:off x="9224645" y="6116320"/>
            <a:ext cx="13627100" cy="120078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254000" indent="-254000" rtl="0" algn="l" defTabSz="914400" eaLnBrk="1" latinLnBrk="0" hangingPunct="1">
              <a:lnSpc>
                <a:spcPct val="150000"/>
              </a:lnSpc>
              <a:buFont typeface="Wingdings"/>
              <a:buChar char="§"/>
            </a:pPr>
            <a:r>
              <a:rPr sz="2600" i="0" b="1">
                <a:latin typeface="Pretendard" charset="0"/>
                <a:ea typeface="Pretendard" charset="0"/>
                <a:cs typeface="Pretendard" charset="0"/>
              </a:rPr>
              <a:t>동시 접속자 수: 최대 10</a:t>
            </a:r>
            <a:r>
              <a:rPr sz="2600" i="0" b="1">
                <a:latin typeface="Pretendard" charset="0"/>
                <a:ea typeface="Pretendard" charset="0"/>
                <a:cs typeface="Pretendard" charset="0"/>
              </a:rPr>
              <a:t>0</a:t>
            </a:r>
            <a:r>
              <a:rPr sz="2600" i="0" b="1">
                <a:latin typeface="Pretendard" charset="0"/>
                <a:ea typeface="Pretendard" charset="0"/>
                <a:cs typeface="Pretendard" charset="0"/>
              </a:rPr>
              <a:t>0명</a:t>
            </a:r>
            <a:endParaRPr lang="ko-KR" altLang="en-US" sz="2600" i="0" b="1">
              <a:latin typeface="Pretendard" charset="0"/>
              <a:ea typeface="Pretendard" charset="0"/>
              <a:cs typeface="Pretendard" charset="0"/>
            </a:endParaRPr>
          </a:p>
          <a:p>
            <a:pPr marL="254000" indent="-254000" rtl="0" algn="l" defTabSz="914400" eaLnBrk="1" latinLnBrk="0" hangingPunct="1">
              <a:lnSpc>
                <a:spcPct val="150000"/>
              </a:lnSpc>
              <a:buFont typeface="Wingdings"/>
              <a:buChar char="§"/>
            </a:pPr>
            <a:r>
              <a:rPr sz="2600" i="0" b="1">
                <a:latin typeface="Pretendard" charset="0"/>
                <a:ea typeface="Pretendard" charset="0"/>
                <a:cs typeface="Pretendard" charset="0"/>
              </a:rPr>
              <a:t>DB 응답속도: 0.5초 이내 </a:t>
            </a:r>
            <a:endParaRPr lang="ko-KR" altLang="en-US" sz="2600" i="0" b="1">
              <a:latin typeface="Pretendard" charset="0"/>
              <a:ea typeface="Pretendard" charset="0"/>
              <a:cs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0"/>
            <a:ext cx="18288635" cy="376555"/>
          </a:xfrm>
          <a:custGeom>
            <a:avLst/>
            <a:gdLst>
              <a:gd name="TX0" fmla="*/ 0 w 18288001"/>
              <a:gd name="TY0" fmla="*/ 0 h 376224"/>
              <a:gd name="TX1" fmla="*/ 18288000 w 18288001"/>
              <a:gd name="TY1" fmla="*/ 0 h 376224"/>
              <a:gd name="TX2" fmla="*/ 18288000 w 18288001"/>
              <a:gd name="TY2" fmla="*/ 376223 h 376224"/>
              <a:gd name="TX3" fmla="*/ 0 w 18288001"/>
              <a:gd name="TY3" fmla="*/ 376223 h 376224"/>
              <a:gd name="TX4" fmla="*/ 0 w 18288001"/>
              <a:gd name="TY4" fmla="*/ 0 h 3762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376224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531000" b="-1102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315085" y="2125345"/>
            <a:ext cx="15937865" cy="570039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381000" indent="0" rtl="0" algn="l" defTabSz="914400" eaLnBrk="1" latinLnBrk="0" hangingPunct="1">
              <a:lnSpc>
                <a:spcPct val="150000"/>
              </a:lnSpc>
              <a:spcAft>
                <a:spcPts val="600"/>
              </a:spcAft>
              <a:buFontTx/>
              <a:buNone/>
            </a:pPr>
            <a:r>
              <a:rPr sz="2800" b="1">
                <a:latin typeface="Pretendard" charset="0"/>
                <a:ea typeface="Pretendard" charset="0"/>
                <a:cs typeface="Pretendard" charset="0"/>
              </a:rPr>
              <a:t>1.</a:t>
            </a:r>
            <a:r>
              <a:rPr sz="2800" b="1">
                <a:latin typeface="Pretendard" charset="0"/>
                <a:ea typeface="Pretendard" charset="0"/>
                <a:cs typeface="Pretendard" charset="0"/>
              </a:rPr>
              <a:t> 데이터 수집 및 저장</a:t>
            </a:r>
            <a:endParaRPr lang="ko-KR" altLang="en-US" sz="2800" b="1">
              <a:latin typeface="Pretendard" charset="0"/>
              <a:ea typeface="Pretendard" charset="0"/>
              <a:cs typeface="Pretendard" charset="0"/>
            </a:endParaRPr>
          </a:p>
          <a:p>
            <a:pPr marL="635000" indent="254000" rtl="0" algn="l" defTabSz="914400" eaLnBrk="1" latinLnBrk="0" hangingPunct="1">
              <a:lnSpc>
                <a:spcPct val="150000"/>
              </a:lnSpc>
              <a:spcAft>
                <a:spcPts val="600"/>
              </a:spcAft>
              <a:buFontTx/>
              <a:buNone/>
            </a:pPr>
            <a:r>
              <a:rPr sz="2800" b="1">
                <a:latin typeface="Pretendard" charset="0"/>
                <a:ea typeface="Pretendard" charset="0"/>
                <a:cs typeface="Pretendard" charset="0"/>
              </a:rPr>
              <a:t>SNS,</a:t>
            </a:r>
            <a:r>
              <a:rPr sz="2800" b="1">
                <a:latin typeface="Pretendard" charset="0"/>
                <a:ea typeface="Pretendard" charset="0"/>
                <a:cs typeface="Pretendard" charset="0"/>
              </a:rPr>
              <a:t> 뉴스 사이트 등에서 웹 크롤링</a:t>
            </a:r>
            <a:r>
              <a:rPr lang="ko-KR" altLang="en-US" sz="2800" b="1">
                <a:latin typeface="Pretendard" charset="0"/>
                <a:ea typeface="Pretendard" charset="0"/>
                <a:cs typeface="Pretendard" charset="0"/>
              </a:rPr>
              <a:t> </a:t>
            </a:r>
            <a:r>
              <a:rPr lang="ko-KR" altLang="en-US" sz="2800" b="1">
                <a:latin typeface="Pretendard" charset="0"/>
                <a:ea typeface="Pretendard" charset="0"/>
                <a:cs typeface="Pretendard" charset="0"/>
              </a:rPr>
              <a:t>기술을 이용</a:t>
            </a:r>
            <a:r>
              <a:rPr sz="2800" b="1">
                <a:latin typeface="Pretendard" charset="0"/>
                <a:ea typeface="Pretendard" charset="0"/>
                <a:cs typeface="Pretendard" charset="0"/>
              </a:rPr>
              <a:t>하여 수집 및 저장</a:t>
            </a:r>
            <a:endParaRPr lang="ko-KR" altLang="en-US" sz="2800" b="1">
              <a:latin typeface="Pretendard" charset="0"/>
              <a:ea typeface="Pretendard" charset="0"/>
              <a:cs typeface="Pretendard" charset="0"/>
            </a:endParaRPr>
          </a:p>
          <a:p>
            <a:pPr marL="381000" indent="0" rtl="0" algn="l" defTabSz="914400" eaLnBrk="1" latinLnBrk="0" hangingPunct="1">
              <a:lnSpc>
                <a:spcPct val="150000"/>
              </a:lnSpc>
              <a:spcAft>
                <a:spcPts val="600"/>
              </a:spcAft>
              <a:buFontTx/>
              <a:buNone/>
            </a:pPr>
            <a:r>
              <a:rPr sz="2800" b="1">
                <a:latin typeface="Pretendard" charset="0"/>
                <a:ea typeface="Pretendard" charset="0"/>
                <a:cs typeface="Pretendard" charset="0"/>
              </a:rPr>
              <a:t>2.</a:t>
            </a:r>
            <a:r>
              <a:rPr sz="2800" b="1">
                <a:latin typeface="Pretendard" charset="0"/>
                <a:ea typeface="Pretendard" charset="0"/>
                <a:cs typeface="Pretendard" charset="0"/>
              </a:rPr>
              <a:t> 최신 트렌드 분석</a:t>
            </a:r>
            <a:endParaRPr lang="ko-KR" altLang="en-US" sz="2800" b="1">
              <a:latin typeface="Pretendard" charset="0"/>
              <a:ea typeface="Pretendard" charset="0"/>
              <a:cs typeface="Pretendard" charset="0"/>
            </a:endParaRPr>
          </a:p>
          <a:p>
            <a:pPr marL="635000" indent="254000" rtl="0" algn="l" defTabSz="914400" eaLnBrk="1" latinLnBrk="0" hangingPunct="1">
              <a:lnSpc>
                <a:spcPct val="150000"/>
              </a:lnSpc>
              <a:spcAft>
                <a:spcPts val="600"/>
              </a:spcAft>
              <a:buFontTx/>
              <a:buNone/>
            </a:pPr>
            <a:r>
              <a:rPr sz="2800" b="1">
                <a:latin typeface="Pretendard" charset="0"/>
                <a:ea typeface="Pretendard" charset="0"/>
                <a:cs typeface="Pretendard" charset="0"/>
              </a:rPr>
              <a:t>TextRank</a:t>
            </a:r>
            <a:r>
              <a:rPr sz="2800" b="1">
                <a:latin typeface="Pretendard" charset="0"/>
                <a:ea typeface="Pretendard" charset="0"/>
                <a:cs typeface="Pretendard" charset="0"/>
              </a:rPr>
              <a:t> 알고리즘을 사용하여 문장에서 키워드를 추출</a:t>
            </a:r>
            <a:endParaRPr lang="ko-KR" altLang="en-US" sz="2800" b="1">
              <a:latin typeface="Pretendard" charset="0"/>
              <a:ea typeface="Pretendard" charset="0"/>
              <a:cs typeface="Pretendard" charset="0"/>
            </a:endParaRPr>
          </a:p>
          <a:p>
            <a:pPr marL="635000" indent="254000" rtl="0" algn="l" defTabSz="914400" eaLnBrk="1" latinLnBrk="0" hangingPunct="1">
              <a:lnSpc>
                <a:spcPct val="150000"/>
              </a:lnSpc>
              <a:spcAft>
                <a:spcPts val="600"/>
              </a:spcAft>
              <a:buFontTx/>
              <a:buNone/>
            </a:pPr>
            <a:r>
              <a:rPr sz="2800" b="1">
                <a:latin typeface="Pretendard" charset="0"/>
                <a:ea typeface="Pretendard" charset="0"/>
                <a:cs typeface="Pretendard" charset="0"/>
              </a:rPr>
              <a:t> TF-IDF 텍스트 분석 기법을 사용하여 트렌드 분석</a:t>
            </a:r>
            <a:endParaRPr lang="ko-KR" altLang="en-US" sz="2800" b="1">
              <a:latin typeface="Pretendard" charset="0"/>
              <a:ea typeface="Pretendard" charset="0"/>
              <a:cs typeface="Pretendard" charset="0"/>
            </a:endParaRPr>
          </a:p>
          <a:p>
            <a:pPr marL="381000" indent="0" rtl="0" algn="l" defTabSz="914400" eaLnBrk="1" latinLnBrk="0" hangingPunct="1">
              <a:lnSpc>
                <a:spcPct val="150000"/>
              </a:lnSpc>
              <a:spcAft>
                <a:spcPts val="600"/>
              </a:spcAft>
              <a:buFontTx/>
              <a:buNone/>
            </a:pPr>
            <a:r>
              <a:rPr sz="2800" b="1">
                <a:latin typeface="Pretendard" charset="0"/>
                <a:ea typeface="Pretendard" charset="0"/>
                <a:cs typeface="Pretendard" charset="0"/>
              </a:rPr>
              <a:t>3.</a:t>
            </a:r>
            <a:r>
              <a:rPr sz="2800" b="1">
                <a:latin typeface="Pretendard" charset="0"/>
                <a:ea typeface="Pretendard" charset="0"/>
                <a:cs typeface="Pretendard" charset="0"/>
              </a:rPr>
              <a:t> 트렌드 관련 추가 정보 제공</a:t>
            </a:r>
            <a:endParaRPr lang="ko-KR" altLang="en-US" sz="2800" b="1">
              <a:latin typeface="Pretendard" charset="0"/>
              <a:ea typeface="Pretendard" charset="0"/>
              <a:cs typeface="Pretendard" charset="0"/>
            </a:endParaRPr>
          </a:p>
          <a:p>
            <a:pPr marL="635000" indent="254000" rtl="0" algn="l" defTabSz="914400" eaLnBrk="1" latinLnBrk="0" hangingPunct="1">
              <a:lnSpc>
                <a:spcPct val="150000"/>
              </a:lnSpc>
              <a:spcAft>
                <a:spcPts val="600"/>
              </a:spcAft>
              <a:buFontTx/>
              <a:buNone/>
            </a:pPr>
            <a:r>
              <a:rPr sz="2800" b="1">
                <a:latin typeface="Pretendard" charset="0"/>
                <a:ea typeface="Pretendard" charset="0"/>
                <a:cs typeface="Pretendard" charset="0"/>
              </a:rPr>
              <a:t>ChatGPT</a:t>
            </a:r>
            <a:r>
              <a:rPr lang="en-US" sz="2800" b="1">
                <a:latin typeface="Pretendard" charset="0"/>
                <a:ea typeface="Pretendard" charset="0"/>
                <a:cs typeface="Pretendard" charset="0"/>
              </a:rPr>
              <a:t> API</a:t>
            </a:r>
            <a:r>
              <a:rPr lang="ko-KR" altLang="en-US" sz="2800" b="1">
                <a:latin typeface="Pretendard" charset="0"/>
                <a:ea typeface="Pretendard" charset="0"/>
                <a:cs typeface="Pretendard" charset="0"/>
              </a:rPr>
              <a:t>를 통해 추가적인 정보 확장</a:t>
            </a:r>
            <a:endParaRPr lang="ko-KR" altLang="en-US" sz="2800" b="1">
              <a:latin typeface="Pretendard" charset="0"/>
              <a:ea typeface="Pretendard" charset="0"/>
              <a:cs typeface="Pretendard" charset="0"/>
            </a:endParaRPr>
          </a:p>
          <a:p>
            <a:pPr marL="381000" indent="0" rtl="0" algn="l" defTabSz="914400" eaLnBrk="1" latinLnBrk="0" hangingPunct="1">
              <a:lnSpc>
                <a:spcPct val="150000"/>
              </a:lnSpc>
              <a:spcAft>
                <a:spcPts val="600"/>
              </a:spcAft>
              <a:buFontTx/>
              <a:buNone/>
            </a:pPr>
            <a:r>
              <a:rPr sz="2800" b="1">
                <a:latin typeface="Pretendard" charset="0"/>
                <a:ea typeface="Pretendard" charset="0"/>
                <a:cs typeface="Pretendard" charset="0"/>
              </a:rPr>
              <a:t>4.</a:t>
            </a:r>
            <a:r>
              <a:rPr sz="2800" b="1">
                <a:latin typeface="Pretendard" charset="0"/>
                <a:ea typeface="Pretendard" charset="0"/>
                <a:cs typeface="Pretendard" charset="0"/>
              </a:rPr>
              <a:t> 공통된 관심사를 갖은 사용자들끼리 토론을 나누는 카테고리별 커뮤니티 제공</a:t>
            </a:r>
            <a:endParaRPr lang="ko-KR" altLang="en-US" sz="2800" b="1">
              <a:latin typeface="Pretendard" charset="0"/>
              <a:ea typeface="Pretendard" charset="0"/>
              <a:cs typeface="Pretendard" charset="0"/>
            </a:endParaRPr>
          </a:p>
        </p:txBody>
      </p:sp>
      <p:sp>
        <p:nvSpPr>
          <p:cNvPr id="10" name="텍스트 상자 37"/>
          <p:cNvSpPr txBox="1">
            <a:spLocks/>
          </p:cNvSpPr>
          <p:nvPr/>
        </p:nvSpPr>
        <p:spPr>
          <a:xfrm>
            <a:off x="1028700" y="8843010"/>
            <a:ext cx="2548890" cy="40195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24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KbyC</a:t>
            </a:r>
            <a:endParaRPr lang="ko-KR" altLang="en-US" sz="24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텍스트 상자 38"/>
          <p:cNvSpPr txBox="1">
            <a:spLocks/>
          </p:cNvSpPr>
          <p:nvPr/>
        </p:nvSpPr>
        <p:spPr>
          <a:xfrm>
            <a:off x="16931005" y="8869680"/>
            <a:ext cx="645160" cy="369570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sz="2400" b="1">
                <a:solidFill>
                  <a:srgbClr val="000000"/>
                </a:solidFill>
                <a:latin typeface="Pretendard" charset="0"/>
                <a:ea typeface="Pretendard" charset="0"/>
                <a:cs typeface="Pretendard" charset="0"/>
              </a:rPr>
              <a:t>9</a:t>
            </a:r>
            <a:endParaRPr lang="ko-KR" altLang="en-US" sz="2400" b="1">
              <a:solidFill>
                <a:srgbClr val="000000"/>
              </a:solidFill>
              <a:latin typeface="Pretendard" charset="0"/>
              <a:ea typeface="Pretendard" charset="0"/>
              <a:cs typeface="Pretendard" charset="0"/>
            </a:endParaRPr>
          </a:p>
        </p:txBody>
      </p:sp>
      <p:cxnSp>
        <p:nvCxnSpPr>
          <p:cNvPr id="12" name="도형 39"/>
          <p:cNvCxnSpPr/>
          <p:nvPr/>
        </p:nvCxnSpPr>
        <p:spPr>
          <a:xfrm>
            <a:off x="2262505" y="9046210"/>
            <a:ext cx="14547850" cy="1905"/>
          </a:xfrm>
          <a:prstGeom prst="line">
            <a:avLst/>
          </a:prstGeom>
          <a:ln w="9525" cap="flat" cmpd="sng">
            <a:solidFill>
              <a:srgbClr val="36211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상자 70"/>
          <p:cNvSpPr txBox="1">
            <a:spLocks/>
          </p:cNvSpPr>
          <p:nvPr/>
        </p:nvSpPr>
        <p:spPr>
          <a:xfrm>
            <a:off x="1028700" y="1183640"/>
            <a:ext cx="6711950" cy="476250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latinLnBrk="0">
              <a:lnSpc>
                <a:spcPts val="3359"/>
              </a:lnSpc>
              <a:buFontTx/>
              <a:buNone/>
            </a:pPr>
            <a:r>
              <a:rPr lang="ko-KR" sz="4800" b="1" spc="-30">
                <a:solidFill>
                  <a:srgbClr val="36211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내용</a:t>
            </a:r>
            <a:endParaRPr lang="ko-KR" altLang="en-US" sz="4800" b="1">
              <a:solidFill>
                <a:srgbClr val="36211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Macintosh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210</Paragraphs>
  <Words>759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groomwnsgur35</cp:lastModifiedBy>
  <dc:title>Beige Green Simple Minimalist Social Media Marketing Project Presentation</dc:title>
  <dcterms:modified xsi:type="dcterms:W3CDTF">2023-11-26T12:08:52Z</dcterms:modified>
</cp:coreProperties>
</file>